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38" r:id="rId2"/>
  </p:sldMasterIdLst>
  <p:notesMasterIdLst>
    <p:notesMasterId r:id="rId40"/>
  </p:notesMasterIdLst>
  <p:sldIdLst>
    <p:sldId id="256" r:id="rId3"/>
    <p:sldId id="511" r:id="rId4"/>
    <p:sldId id="1009" r:id="rId5"/>
    <p:sldId id="776" r:id="rId6"/>
    <p:sldId id="366" r:id="rId7"/>
    <p:sldId id="1003" r:id="rId8"/>
    <p:sldId id="1001" r:id="rId9"/>
    <p:sldId id="1002" r:id="rId10"/>
    <p:sldId id="845" r:id="rId11"/>
    <p:sldId id="816" r:id="rId12"/>
    <p:sldId id="993" r:id="rId13"/>
    <p:sldId id="990" r:id="rId14"/>
    <p:sldId id="385" r:id="rId15"/>
    <p:sldId id="1000" r:id="rId16"/>
    <p:sldId id="974" r:id="rId17"/>
    <p:sldId id="1008" r:id="rId18"/>
    <p:sldId id="946" r:id="rId19"/>
    <p:sldId id="274" r:id="rId20"/>
    <p:sldId id="276" r:id="rId21"/>
    <p:sldId id="944" r:id="rId22"/>
    <p:sldId id="908" r:id="rId23"/>
    <p:sldId id="562" r:id="rId24"/>
    <p:sldId id="732" r:id="rId25"/>
    <p:sldId id="992" r:id="rId26"/>
    <p:sldId id="779" r:id="rId27"/>
    <p:sldId id="266" r:id="rId28"/>
    <p:sldId id="765" r:id="rId29"/>
    <p:sldId id="763" r:id="rId30"/>
    <p:sldId id="388" r:id="rId31"/>
    <p:sldId id="995" r:id="rId32"/>
    <p:sldId id="994" r:id="rId33"/>
    <p:sldId id="1010" r:id="rId34"/>
    <p:sldId id="363" r:id="rId35"/>
    <p:sldId id="980" r:id="rId36"/>
    <p:sldId id="955" r:id="rId37"/>
    <p:sldId id="390" r:id="rId38"/>
    <p:sldId id="953" r:id="rId39"/>
  </p:sldIdLst>
  <p:sldSz cx="12192000" cy="6858000"/>
  <p:notesSz cx="6858000" cy="9144000"/>
  <p:defaultTextStyle>
    <a:defPPr>
      <a:defRPr lang="nb-NO"/>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Lillelien" initials="NL" lastIdx="1" clrIdx="0">
    <p:extLst>
      <p:ext uri="{19B8F6BF-5375-455C-9EA6-DF929625EA0E}">
        <p15:presenceInfo xmlns:p15="http://schemas.microsoft.com/office/powerpoint/2012/main" userId="385d37f597e27f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3"/>
    <a:srgbClr val="00A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0" autoAdjust="0"/>
    <p:restoredTop sz="95055"/>
  </p:normalViewPr>
  <p:slideViewPr>
    <p:cSldViewPr snapToGrid="0" snapToObjects="1">
      <p:cViewPr varScale="1">
        <p:scale>
          <a:sx n="83" d="100"/>
          <a:sy n="83" d="100"/>
        </p:scale>
        <p:origin x="101" y="173"/>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arnelillelien:Library:Mail%20Downloads:Kopi%20av%20Grafisk%20framstilling.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41524389301772"/>
          <c:y val="3.9586781291163463E-2"/>
          <c:w val="0.63229313806402498"/>
          <c:h val="0.75251322352101102"/>
        </c:manualLayout>
      </c:layout>
      <c:lineChart>
        <c:grouping val="standard"/>
        <c:varyColors val="0"/>
        <c:ser>
          <c:idx val="0"/>
          <c:order val="0"/>
          <c:tx>
            <c:strRef>
              <c:f>'Ark1'!$A$172</c:f>
              <c:strCache>
                <c:ptCount val="1"/>
                <c:pt idx="0">
                  <c:v>Mean for other hospital units</c:v>
                </c:pt>
              </c:strCache>
            </c:strRef>
          </c:tx>
          <c:spPr>
            <a:ln w="76200" cap="rnd" cmpd="sng" algn="ctr">
              <a:solidFill>
                <a:srgbClr val="FF0000"/>
              </a:solidFill>
              <a:prstDash val="solid"/>
              <a:round/>
              <a:headEnd type="none" w="med" len="med"/>
              <a:tailEnd type="none" w="med" len="med"/>
            </a:ln>
          </c:spPr>
          <c:marker>
            <c:symbol val="none"/>
          </c:marker>
          <c:cat>
            <c:multiLvlStrRef>
              <c:f>'Ark1'!$B$170:$F$171</c:f>
              <c:multiLvlStrCache>
                <c:ptCount val="5"/>
                <c:lvl>
                  <c:pt idx="0">
                    <c:v>2007</c:v>
                  </c:pt>
                  <c:pt idx="1">
                    <c:v>2008</c:v>
                  </c:pt>
                  <c:pt idx="2">
                    <c:v>2009</c:v>
                  </c:pt>
                  <c:pt idx="3">
                    <c:v>2010</c:v>
                  </c:pt>
                  <c:pt idx="4">
                    <c:v>2011</c:v>
                  </c:pt>
                </c:lvl>
                <c:lvl>
                  <c:pt idx="0">
                    <c:v>Total costs (Euro) medications for the units at Blakstad hospital</c:v>
                  </c:pt>
                </c:lvl>
              </c:multiLvlStrCache>
            </c:multiLvlStrRef>
          </c:cat>
          <c:val>
            <c:numRef>
              <c:f>'Ark1'!$B$172:$F$172</c:f>
              <c:numCache>
                <c:formatCode>0</c:formatCode>
                <c:ptCount val="5"/>
                <c:pt idx="0">
                  <c:v>45865</c:v>
                </c:pt>
                <c:pt idx="1">
                  <c:v>39038</c:v>
                </c:pt>
                <c:pt idx="2">
                  <c:v>38815</c:v>
                </c:pt>
                <c:pt idx="3">
                  <c:v>43064</c:v>
                </c:pt>
                <c:pt idx="4">
                  <c:v>40043</c:v>
                </c:pt>
              </c:numCache>
            </c:numRef>
          </c:val>
          <c:smooth val="0"/>
          <c:extLst>
            <c:ext xmlns:c16="http://schemas.microsoft.com/office/drawing/2014/chart" uri="{C3380CC4-5D6E-409C-BE32-E72D297353CC}">
              <c16:uniqueId val="{00000000-B9A5-E342-9191-22A8CEB3140F}"/>
            </c:ext>
          </c:extLst>
        </c:ser>
        <c:ser>
          <c:idx val="1"/>
          <c:order val="1"/>
          <c:tx>
            <c:strRef>
              <c:f>'Ark1'!$A$173</c:f>
              <c:strCache>
                <c:ptCount val="1"/>
                <c:pt idx="0">
                  <c:v>Our unit</c:v>
                </c:pt>
              </c:strCache>
            </c:strRef>
          </c:tx>
          <c:spPr>
            <a:ln w="76200" cap="rnd" cmpd="sng" algn="ctr">
              <a:solidFill>
                <a:srgbClr val="00B050"/>
              </a:solidFill>
              <a:prstDash val="solid"/>
              <a:round/>
              <a:headEnd type="none" w="med" len="med"/>
              <a:tailEnd type="none" w="med" len="med"/>
            </a:ln>
          </c:spPr>
          <c:marker>
            <c:symbol val="none"/>
          </c:marker>
          <c:cat>
            <c:multiLvlStrRef>
              <c:f>'Ark1'!$B$170:$F$171</c:f>
              <c:multiLvlStrCache>
                <c:ptCount val="5"/>
                <c:lvl>
                  <c:pt idx="0">
                    <c:v>2007</c:v>
                  </c:pt>
                  <c:pt idx="1">
                    <c:v>2008</c:v>
                  </c:pt>
                  <c:pt idx="2">
                    <c:v>2009</c:v>
                  </c:pt>
                  <c:pt idx="3">
                    <c:v>2010</c:v>
                  </c:pt>
                  <c:pt idx="4">
                    <c:v>2011</c:v>
                  </c:pt>
                </c:lvl>
                <c:lvl>
                  <c:pt idx="0">
                    <c:v>Total costs (Euro) medications for the units at Blakstad hospital</c:v>
                  </c:pt>
                </c:lvl>
              </c:multiLvlStrCache>
            </c:multiLvlStrRef>
          </c:cat>
          <c:val>
            <c:numRef>
              <c:f>'Ark1'!$B$173:$F$173</c:f>
              <c:numCache>
                <c:formatCode>0</c:formatCode>
                <c:ptCount val="5"/>
                <c:pt idx="0">
                  <c:v>44295</c:v>
                </c:pt>
                <c:pt idx="1">
                  <c:v>37584</c:v>
                </c:pt>
                <c:pt idx="2">
                  <c:v>30201</c:v>
                </c:pt>
                <c:pt idx="3">
                  <c:v>21477</c:v>
                </c:pt>
                <c:pt idx="4">
                  <c:v>13266</c:v>
                </c:pt>
              </c:numCache>
            </c:numRef>
          </c:val>
          <c:smooth val="0"/>
          <c:extLst>
            <c:ext xmlns:c16="http://schemas.microsoft.com/office/drawing/2014/chart" uri="{C3380CC4-5D6E-409C-BE32-E72D297353CC}">
              <c16:uniqueId val="{00000001-B9A5-E342-9191-22A8CEB3140F}"/>
            </c:ext>
          </c:extLst>
        </c:ser>
        <c:dLbls>
          <c:showLegendKey val="0"/>
          <c:showVal val="0"/>
          <c:showCatName val="0"/>
          <c:showSerName val="0"/>
          <c:showPercent val="0"/>
          <c:showBubbleSize val="0"/>
        </c:dLbls>
        <c:smooth val="0"/>
        <c:axId val="-1872718736"/>
        <c:axId val="-1950466656"/>
      </c:lineChart>
      <c:catAx>
        <c:axId val="-1872718736"/>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2800" b="1"/>
            </a:pPr>
            <a:endParaRPr lang="nb-NO"/>
          </a:p>
        </c:txPr>
        <c:crossAx val="-1950466656"/>
        <c:crosses val="autoZero"/>
        <c:auto val="1"/>
        <c:lblAlgn val="ctr"/>
        <c:lblOffset val="100"/>
        <c:noMultiLvlLbl val="0"/>
      </c:catAx>
      <c:valAx>
        <c:axId val="-1950466656"/>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a:lstStyle/>
          <a:p>
            <a:pPr>
              <a:defRPr sz="2800" b="1"/>
            </a:pPr>
            <a:endParaRPr lang="nb-NO"/>
          </a:p>
        </c:txPr>
        <c:crossAx val="-1872718736"/>
        <c:crosses val="autoZero"/>
        <c:crossBetween val="between"/>
        <c:majorUnit val="10000"/>
      </c:valAx>
      <c:spPr>
        <a:solidFill>
          <a:srgbClr val="FFFFFF"/>
        </a:solidFill>
        <a:ln w="25400">
          <a:noFill/>
        </a:ln>
      </c:spPr>
    </c:plotArea>
    <c:legend>
      <c:legendPos val="r"/>
      <c:layout>
        <c:manualLayout>
          <c:xMode val="edge"/>
          <c:yMode val="edge"/>
          <c:x val="0.74142999813184129"/>
          <c:y val="0.10321968280672672"/>
          <c:w val="0.24965059816190052"/>
          <c:h val="0.54809169327453522"/>
        </c:manualLayout>
      </c:layout>
      <c:overlay val="0"/>
      <c:spPr>
        <a:noFill/>
        <a:ln w="25400">
          <a:noFill/>
        </a:ln>
      </c:spPr>
      <c:txPr>
        <a:bodyPr/>
        <a:lstStyle/>
        <a:p>
          <a:pPr>
            <a:defRPr sz="2800" b="0"/>
          </a:pPr>
          <a:endParaRPr lang="nb-NO"/>
        </a:p>
      </c:txPr>
    </c:legend>
    <c:plotVisOnly val="1"/>
    <c:dispBlanksAs val="gap"/>
    <c:showDLblsOverMax val="0"/>
  </c:chart>
  <c:spPr>
    <a:solidFill>
      <a:srgbClr val="FFFFFF"/>
    </a:solidFill>
    <a:ln w="3175">
      <a:noFill/>
      <a:prstDash val="solid"/>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E85C3-7A57-C84D-ADEC-9AA71B7CF6AD}" type="datetimeFigureOut">
              <a:rPr lang="nb-NO" smtClean="0"/>
              <a:t>25.10.2022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E451-1FA4-8B4E-9AA9-305821519FA0}" type="slidenum">
              <a:rPr lang="nb-NO" smtClean="0"/>
              <a:t>‹#›</a:t>
            </a:fld>
            <a:endParaRPr lang="nb-NO"/>
          </a:p>
        </p:txBody>
      </p:sp>
    </p:spTree>
    <p:extLst>
      <p:ext uri="{BB962C8B-B14F-4D97-AF65-F5344CB8AC3E}">
        <p14:creationId xmlns:p14="http://schemas.microsoft.com/office/powerpoint/2010/main" val="190828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lysbilde 1">
            <a:extLst>
              <a:ext uri="{FF2B5EF4-FFF2-40B4-BE49-F238E27FC236}">
                <a16:creationId xmlns:a16="http://schemas.microsoft.com/office/drawing/2014/main" id="{B72C20EA-D0B1-AE46-9D57-04B57E19FBDF}"/>
              </a:ext>
            </a:extLst>
          </p:cNvPr>
          <p:cNvSpPr>
            <a:spLocks noGrp="1" noRot="1" noChangeAspect="1" noTextEdit="1"/>
          </p:cNvSpPr>
          <p:nvPr>
            <p:ph type="sldImg"/>
          </p:nvPr>
        </p:nvSpPr>
        <p:spPr>
          <a:ln>
            <a:solidFill>
              <a:srgbClr val="000000"/>
            </a:solidFill>
            <a:miter lim="800000"/>
            <a:headEnd/>
            <a:tailEnd/>
          </a:ln>
        </p:spPr>
      </p:sp>
      <p:sp>
        <p:nvSpPr>
          <p:cNvPr id="21506" name="Plassholder for notater 2">
            <a:extLst>
              <a:ext uri="{FF2B5EF4-FFF2-40B4-BE49-F238E27FC236}">
                <a16:creationId xmlns:a16="http://schemas.microsoft.com/office/drawing/2014/main" id="{D1D6D369-AF70-6546-A25E-38029776B35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altLang="nb-NO">
                <a:latin typeface="Arial" panose="020B0604020202020204" pitchFamily="34" charset="0"/>
                <a:ea typeface="ＭＳ Ｐゴシック" panose="020B0600070205080204" pitchFamily="34" charset="-128"/>
                <a:cs typeface="Mangal" panose="02040503050203030202" pitchFamily="18" charset="0"/>
              </a:rPr>
              <a:t>Metafor som er illustrerende, selv om den setter det som foregår i psykisk helsevern på spissen</a:t>
            </a:r>
          </a:p>
          <a:p>
            <a:pPr marL="342900" indent="-342900">
              <a:buFontTx/>
              <a:buChar char="-"/>
            </a:pPr>
            <a:r>
              <a:rPr altLang="nb-NO">
                <a:latin typeface="Arial" panose="020B0604020202020204" pitchFamily="34" charset="0"/>
                <a:ea typeface="ＭＳ Ｐゴシック" panose="020B0600070205080204" pitchFamily="34" charset="-128"/>
                <a:cs typeface="Mangal" panose="02040503050203030202" pitchFamily="18" charset="0"/>
              </a:rPr>
              <a:t>BET gjør et markant skille</a:t>
            </a:r>
          </a:p>
          <a:p>
            <a:pPr marL="342900" indent="-342900">
              <a:buFontTx/>
              <a:buChar char="-"/>
            </a:pPr>
            <a:endParaRPr altLang="nb-NO">
              <a:latin typeface="Arial" panose="020B0604020202020204" pitchFamily="34" charset="0"/>
              <a:ea typeface="ＭＳ Ｐゴシック" panose="020B0600070205080204" pitchFamily="34" charset="-128"/>
              <a:cs typeface="Mangal" panose="02040503050203030202" pitchFamily="18" charset="0"/>
            </a:endParaRPr>
          </a:p>
        </p:txBody>
      </p:sp>
      <p:sp>
        <p:nvSpPr>
          <p:cNvPr id="21507" name="Plassholder for lysbildenummer 3">
            <a:extLst>
              <a:ext uri="{FF2B5EF4-FFF2-40B4-BE49-F238E27FC236}">
                <a16:creationId xmlns:a16="http://schemas.microsoft.com/office/drawing/2014/main" id="{4EA129CF-34C2-C843-B135-C750DB78DBC4}"/>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000">
                <a:solidFill>
                  <a:schemeClr val="tx1"/>
                </a:solidFill>
                <a:latin typeface="Arial" panose="020B0604020202020204" pitchFamily="34" charset="0"/>
                <a:ea typeface="Microsoft YaHei" panose="020B0503020204020204" pitchFamily="34" charset="-122"/>
                <a:cs typeface="Mangal" panose="02040503050203030202" pitchFamily="18" charset="0"/>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pPr>
            <a:fld id="{A36D30FC-61C1-BD4E-B875-861997046F76}" type="slidenum">
              <a:rPr lang="nb-NO" altLang="nb-NO" sz="1800">
                <a:ea typeface="ＭＳ Ｐゴシック" panose="020B0600070205080204" pitchFamily="34" charset="-128"/>
              </a:rPr>
              <a:pPr eaLnBrk="1" hangingPunct="1">
                <a:spcBef>
                  <a:spcPct val="0"/>
                </a:spcBef>
              </a:pPr>
              <a:t>2</a:t>
            </a:fld>
            <a:endParaRPr lang="nb-NO" altLang="nb-NO" sz="1800">
              <a:ea typeface="ＭＳ Ｐゴシック" panose="020B0600070205080204" pitchFamily="34" charset="-128"/>
            </a:endParaRPr>
          </a:p>
        </p:txBody>
      </p:sp>
    </p:spTree>
    <p:extLst>
      <p:ext uri="{BB962C8B-B14F-4D97-AF65-F5344CB8AC3E}">
        <p14:creationId xmlns:p14="http://schemas.microsoft.com/office/powerpoint/2010/main" val="323842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ssholder for lysbilde 1">
            <a:extLst>
              <a:ext uri="{FF2B5EF4-FFF2-40B4-BE49-F238E27FC236}">
                <a16:creationId xmlns:a16="http://schemas.microsoft.com/office/drawing/2014/main" id="{EB407CCA-C167-A844-99A7-B562D0CDB2CE}"/>
              </a:ext>
            </a:extLst>
          </p:cNvPr>
          <p:cNvSpPr>
            <a:spLocks noGrp="1" noRot="1" noChangeAspect="1" noTextEdit="1"/>
          </p:cNvSpPr>
          <p:nvPr>
            <p:ph type="sldImg"/>
          </p:nvPr>
        </p:nvSpPr>
        <p:spPr/>
      </p:sp>
      <p:sp>
        <p:nvSpPr>
          <p:cNvPr id="25602" name="Plassholder for notater 2">
            <a:extLst>
              <a:ext uri="{FF2B5EF4-FFF2-40B4-BE49-F238E27FC236}">
                <a16:creationId xmlns:a16="http://schemas.microsoft.com/office/drawing/2014/main" id="{30E56ECD-5622-914A-857E-5A0F6756ACB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altLang="nb-NO">
                <a:latin typeface="Arial" panose="020B0604020202020204" pitchFamily="34" charset="0"/>
                <a:ea typeface="Microsoft YaHei" panose="020B0503020204020204" pitchFamily="34" charset="-122"/>
                <a:cs typeface="Mangal" panose="02040503050203030202" pitchFamily="18" charset="0"/>
              </a:rPr>
              <a:t>Lært hjelpeløshet</a:t>
            </a:r>
          </a:p>
          <a:p>
            <a:pPr marL="342900" indent="-342900">
              <a:buFontTx/>
              <a:buChar char="•"/>
            </a:pPr>
            <a:r>
              <a:rPr lang="en-US" altLang="nb-NO">
                <a:latin typeface="Arial" panose="020B0604020202020204" pitchFamily="34" charset="0"/>
                <a:ea typeface="Microsoft YaHei" panose="020B0503020204020204" pitchFamily="34" charset="-122"/>
                <a:cs typeface="Mangal" panose="02040503050203030202" pitchFamily="18" charset="0"/>
              </a:rPr>
              <a:t>Marginaliserte pasienter</a:t>
            </a:r>
            <a:endParaRPr altLang="nb-NO">
              <a:latin typeface="Arial" panose="020B0604020202020204" pitchFamily="34" charset="0"/>
              <a:ea typeface="Microsoft YaHei" panose="020B0503020204020204" pitchFamily="34" charset="-122"/>
              <a:cs typeface="Mangal" panose="02040503050203030202" pitchFamily="18" charset="0"/>
            </a:endParaRPr>
          </a:p>
          <a:p>
            <a:pPr marL="342900" indent="-342900">
              <a:buFontTx/>
              <a:buChar char="•"/>
            </a:pPr>
            <a:endParaRPr altLang="nb-NO">
              <a:latin typeface="Arial" panose="020B0604020202020204" pitchFamily="34" charset="0"/>
              <a:ea typeface="Microsoft YaHei" panose="020B0503020204020204" pitchFamily="34" charset="-122"/>
              <a:cs typeface="Mangal" panose="02040503050203030202" pitchFamily="18" charset="0"/>
            </a:endParaRPr>
          </a:p>
        </p:txBody>
      </p:sp>
    </p:spTree>
    <p:extLst>
      <p:ext uri="{BB962C8B-B14F-4D97-AF65-F5344CB8AC3E}">
        <p14:creationId xmlns:p14="http://schemas.microsoft.com/office/powerpoint/2010/main" val="242407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ssholder for lysbilde 1">
            <a:extLst>
              <a:ext uri="{FF2B5EF4-FFF2-40B4-BE49-F238E27FC236}">
                <a16:creationId xmlns:a16="http://schemas.microsoft.com/office/drawing/2014/main" id="{372F3463-CE52-4844-B0ED-E0EE2664D841}"/>
              </a:ext>
            </a:extLst>
          </p:cNvPr>
          <p:cNvSpPr>
            <a:spLocks noGrp="1" noRot="1" noChangeAspect="1" noTextEdit="1"/>
          </p:cNvSpPr>
          <p:nvPr>
            <p:ph type="sldImg"/>
          </p:nvPr>
        </p:nvSpPr>
        <p:spPr/>
      </p:sp>
      <p:sp>
        <p:nvSpPr>
          <p:cNvPr id="25602" name="Plassholder for notater 2">
            <a:extLst>
              <a:ext uri="{FF2B5EF4-FFF2-40B4-BE49-F238E27FC236}">
                <a16:creationId xmlns:a16="http://schemas.microsoft.com/office/drawing/2014/main" id="{660B1C9A-7D81-AA4C-96BC-BA587D323EB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342900" indent="-342900">
              <a:buFontTx/>
              <a:buChar char="-"/>
            </a:pPr>
            <a:r>
              <a:rPr altLang="nb-NO">
                <a:latin typeface="Arial" panose="020B0604020202020204" pitchFamily="34" charset="0"/>
                <a:ea typeface="Microsoft YaHei" panose="020B0503020204020204" pitchFamily="34" charset="-122"/>
                <a:cs typeface="Mangal" panose="02040503050203030202" pitchFamily="18" charset="0"/>
              </a:rPr>
              <a:t>Sobril i stedet for samtale</a:t>
            </a:r>
          </a:p>
          <a:p>
            <a:pPr marL="342900" indent="-342900">
              <a:buFontTx/>
              <a:buChar char="-"/>
            </a:pPr>
            <a:r>
              <a:rPr altLang="nb-NO">
                <a:latin typeface="Arial" panose="020B0604020202020204" pitchFamily="34" charset="0"/>
                <a:ea typeface="Microsoft YaHei" panose="020B0503020204020204" pitchFamily="34" charset="-122"/>
                <a:cs typeface="Mangal" panose="02040503050203030202" pitchFamily="18" charset="0"/>
              </a:rPr>
              <a:t>Avvist, får ikke øvd på ervervede ferdigheter</a:t>
            </a:r>
          </a:p>
          <a:p>
            <a:pPr marL="342900" indent="-342900">
              <a:buFontTx/>
              <a:buChar char="-"/>
            </a:pPr>
            <a:r>
              <a:rPr altLang="nb-NO">
                <a:latin typeface="Arial" panose="020B0604020202020204" pitchFamily="34" charset="0"/>
                <a:ea typeface="Microsoft YaHei" panose="020B0503020204020204" pitchFamily="34" charset="-122"/>
                <a:cs typeface="Mangal" panose="02040503050203030202" pitchFamily="18" charset="0"/>
              </a:rPr>
              <a:t>Mer psykisk lidelse - Flere «diagnoser»</a:t>
            </a:r>
          </a:p>
          <a:p>
            <a:pPr marL="342900" indent="-342900">
              <a:buFontTx/>
              <a:buChar char="-"/>
            </a:pPr>
            <a:endParaRPr altLang="nb-NO">
              <a:latin typeface="Arial" panose="020B0604020202020204" pitchFamily="34" charset="0"/>
              <a:ea typeface="Microsoft YaHei" panose="020B0503020204020204" pitchFamily="34" charset="-122"/>
              <a:cs typeface="Mangal" panose="02040503050203030202" pitchFamily="18" charset="0"/>
            </a:endParaRPr>
          </a:p>
          <a:p>
            <a:pPr marL="342900" indent="-342900">
              <a:buFontTx/>
              <a:buChar char="-"/>
            </a:pPr>
            <a:r>
              <a:rPr altLang="nb-NO">
                <a:latin typeface="Arial" panose="020B0604020202020204" pitchFamily="34" charset="0"/>
                <a:ea typeface="Microsoft YaHei" panose="020B0503020204020204" pitchFamily="34" charset="-122"/>
                <a:cs typeface="Mangal" panose="02040503050203030202" pitchFamily="18" charset="0"/>
              </a:rPr>
              <a:t>Utfordring: suicidaltanker og reaksjon</a:t>
            </a:r>
          </a:p>
        </p:txBody>
      </p:sp>
    </p:spTree>
    <p:extLst>
      <p:ext uri="{BB962C8B-B14F-4D97-AF65-F5344CB8AC3E}">
        <p14:creationId xmlns:p14="http://schemas.microsoft.com/office/powerpoint/2010/main" val="354073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Ikke RCT – dette er tidsserie (</a:t>
            </a:r>
            <a:r>
              <a:rPr lang="nb-NO" dirty="0" err="1"/>
              <a:t>før-etter</a:t>
            </a:r>
            <a:r>
              <a:rPr lang="nb-NO" dirty="0"/>
              <a:t> her i retrospekt</a:t>
            </a:r>
            <a:r>
              <a:rPr lang="nb-NO" baseline="0" dirty="0"/>
              <a:t> – ikke kontrollert</a:t>
            </a:r>
            <a:r>
              <a:rPr lang="nb-NO" dirty="0"/>
              <a:t>, </a:t>
            </a:r>
            <a:r>
              <a:rPr lang="nb-NO" dirty="0" err="1"/>
              <a:t>naturalalistisk</a:t>
            </a:r>
            <a:r>
              <a:rPr lang="nb-NO" dirty="0"/>
              <a:t> studie. Observasjonell</a:t>
            </a:r>
            <a:r>
              <a:rPr lang="nb-NO" baseline="0" dirty="0"/>
              <a:t> studie. Ikke sammenligne, men trend</a:t>
            </a:r>
            <a:endParaRPr lang="nb-NO" dirty="0"/>
          </a:p>
        </p:txBody>
      </p:sp>
      <p:sp>
        <p:nvSpPr>
          <p:cNvPr id="4" name="Plassholder for lysbildenummer 3"/>
          <p:cNvSpPr>
            <a:spLocks noGrp="1"/>
          </p:cNvSpPr>
          <p:nvPr>
            <p:ph type="sldNum" sz="quarter" idx="10"/>
          </p:nvPr>
        </p:nvSpPr>
        <p:spPr/>
        <p:txBody>
          <a:bodyPr/>
          <a:lstStyle/>
          <a:p>
            <a:fld id="{A9AEAC16-C189-4FC8-8157-66D81E8D408A}" type="slidenum">
              <a:rPr lang="nb-NO" smtClean="0"/>
              <a:pPr/>
              <a:t>17</a:t>
            </a:fld>
            <a:endParaRPr lang="nb-NO"/>
          </a:p>
        </p:txBody>
      </p:sp>
    </p:spTree>
    <p:extLst>
      <p:ext uri="{BB962C8B-B14F-4D97-AF65-F5344CB8AC3E}">
        <p14:creationId xmlns:p14="http://schemas.microsoft.com/office/powerpoint/2010/main" val="264974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94496C-8D71-4AE4-838B-8331B1C093E7}" type="slidenum">
              <a:rPr kumimoji="0" lang="en-US" sz="1200" b="0" i="0" u="none" strike="noStrike" kern="1200" cap="none" spc="0" normalizeH="0" baseline="0" noProof="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264176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ssholder for lysbilde 1">
            <a:extLst>
              <a:ext uri="{FF2B5EF4-FFF2-40B4-BE49-F238E27FC236}">
                <a16:creationId xmlns:a16="http://schemas.microsoft.com/office/drawing/2014/main" id="{590D29DF-57A1-AD4C-9239-6626773D26BE}"/>
              </a:ext>
            </a:extLst>
          </p:cNvPr>
          <p:cNvSpPr>
            <a:spLocks noGrp="1" noRot="1" noChangeAspect="1" noTextEdit="1"/>
          </p:cNvSpPr>
          <p:nvPr>
            <p:ph type="sldImg"/>
          </p:nvPr>
        </p:nvSpPr>
        <p:spPr/>
      </p:sp>
      <p:sp>
        <p:nvSpPr>
          <p:cNvPr id="35843" name="Plassholder for notater 2">
            <a:extLst>
              <a:ext uri="{FF2B5EF4-FFF2-40B4-BE49-F238E27FC236}">
                <a16:creationId xmlns:a16="http://schemas.microsoft.com/office/drawing/2014/main" id="{6579A1CE-A90B-5041-9C2B-8379381656F5}"/>
              </a:ext>
            </a:extLst>
          </p:cNvPr>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charset="0"/>
              <a:buChar char="•"/>
              <a:defRPr/>
            </a:pPr>
            <a:endParaRPr i="1" dirty="0">
              <a:solidFill>
                <a:schemeClr val="tx2"/>
              </a:solidFill>
            </a:endParaRPr>
          </a:p>
          <a:p>
            <a:pPr marL="342900" indent="-342900">
              <a:buFont typeface="Arial" charset="0"/>
              <a:buChar char="•"/>
              <a:defRPr/>
            </a:pPr>
            <a:endParaRPr lang="en-US" dirty="0"/>
          </a:p>
          <a:p>
            <a:pPr>
              <a:defRPr/>
            </a:pPr>
            <a:endParaRPr altLang="x-none" dirty="0">
              <a:latin typeface="Arial" charset="0"/>
              <a:ea typeface="Microsoft YaHei" charset="-122"/>
            </a:endParaRPr>
          </a:p>
        </p:txBody>
      </p:sp>
    </p:spTree>
    <p:extLst>
      <p:ext uri="{BB962C8B-B14F-4D97-AF65-F5344CB8AC3E}">
        <p14:creationId xmlns:p14="http://schemas.microsoft.com/office/powerpoint/2010/main" val="7246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ssholder for lysbilde 1"/>
          <p:cNvSpPr>
            <a:spLocks noGrp="1" noRot="1" noChangeAspect="1" noTextEdit="1"/>
          </p:cNvSpPr>
          <p:nvPr>
            <p:ph type="sldImg"/>
          </p:nvPr>
        </p:nvSpPr>
        <p:spPr>
          <a:ln>
            <a:solidFill>
              <a:srgbClr val="000000"/>
            </a:solidFill>
            <a:miter lim="800000"/>
            <a:headEnd/>
            <a:tailEnd/>
          </a:ln>
        </p:spPr>
      </p:sp>
      <p:sp>
        <p:nvSpPr>
          <p:cNvPr id="74755" name="Plassholder for notat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endParaRPr altLang="nb-NO">
              <a:latin typeface="Calibri" pitchFamily="34" charset="0"/>
              <a:ea typeface="ＭＳ Ｐゴシック" pitchFamily="34" charset="-128"/>
              <a:cs typeface="Mangal" pitchFamily="18" charset="0"/>
            </a:endParaRPr>
          </a:p>
        </p:txBody>
      </p:sp>
      <p:sp>
        <p:nvSpPr>
          <p:cNvPr id="74756" name="Plassholder for lysbildenumm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2000">
                <a:solidFill>
                  <a:schemeClr val="tx1"/>
                </a:solidFill>
                <a:latin typeface="Arial" pitchFamily="34" charset="0"/>
                <a:ea typeface="Microsoft YaHei" pitchFamily="34" charset="-122"/>
                <a:cs typeface="Mangal" pitchFamily="18" charset="0"/>
              </a:defRPr>
            </a:lvl1pPr>
            <a:lvl2pPr marL="742950" indent="-28575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2pPr>
            <a:lvl3pPr marL="11430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3pPr>
            <a:lvl4pPr marL="16002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4pPr>
            <a:lvl5pPr marL="20574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5pPr>
            <a:lvl6pPr marL="25146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6pPr>
            <a:lvl7pPr marL="29718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7pPr>
            <a:lvl8pPr marL="34290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8pPr>
            <a:lvl9pPr marL="38862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9pPr>
          </a:lstStyle>
          <a:p>
            <a:pPr eaLnBrk="1" hangingPunct="1">
              <a:spcBef>
                <a:spcPct val="0"/>
              </a:spcBef>
            </a:pPr>
            <a:fld id="{15C9775D-9A97-4731-AC16-93A19F9B2879}" type="slidenum">
              <a:rPr lang="nb-NO" altLang="nb-NO" sz="1200">
                <a:solidFill>
                  <a:srgbClr val="000000"/>
                </a:solidFill>
                <a:latin typeface="GillSans" charset="0"/>
                <a:ea typeface="ヒラギノ角ゴ ProN W3" pitchFamily="6" charset="-128"/>
                <a:sym typeface="GillSans" charset="0"/>
              </a:rPr>
              <a:pPr eaLnBrk="1" hangingPunct="1">
                <a:spcBef>
                  <a:spcPct val="0"/>
                </a:spcBef>
              </a:pPr>
              <a:t>26</a:t>
            </a:fld>
            <a:endParaRPr lang="nb-NO" altLang="nb-NO" sz="1200">
              <a:solidFill>
                <a:srgbClr val="000000"/>
              </a:solidFill>
              <a:latin typeface="GillSans" charset="0"/>
              <a:ea typeface="ヒラギノ角ゴ ProN W3" pitchFamily="6" charset="-128"/>
              <a:sym typeface="GillSans" charset="0"/>
            </a:endParaRPr>
          </a:p>
        </p:txBody>
      </p:sp>
    </p:spTree>
    <p:extLst>
      <p:ext uri="{BB962C8B-B14F-4D97-AF65-F5344CB8AC3E}">
        <p14:creationId xmlns:p14="http://schemas.microsoft.com/office/powerpoint/2010/main" val="286052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ssholder for lysbilde 1"/>
          <p:cNvSpPr>
            <a:spLocks noGrp="1" noRot="1" noChangeAspect="1" noTextEdit="1"/>
          </p:cNvSpPr>
          <p:nvPr>
            <p:ph type="sldImg"/>
          </p:nvPr>
        </p:nvSpPr>
        <p:spPr>
          <a:ln>
            <a:solidFill>
              <a:srgbClr val="000000"/>
            </a:solidFill>
            <a:miter lim="800000"/>
            <a:headEnd/>
            <a:tailEnd/>
          </a:ln>
        </p:spPr>
      </p:sp>
      <p:sp>
        <p:nvSpPr>
          <p:cNvPr id="73731" name="Plassholder for notat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endParaRPr altLang="nb-NO">
              <a:latin typeface="Calibri" pitchFamily="34" charset="0"/>
              <a:ea typeface="ＭＳ Ｐゴシック" pitchFamily="34" charset="-128"/>
              <a:cs typeface="Mangal" pitchFamily="18" charset="0"/>
            </a:endParaRPr>
          </a:p>
        </p:txBody>
      </p:sp>
      <p:sp>
        <p:nvSpPr>
          <p:cNvPr id="73732" name="Plassholder for lysbildenumm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2000">
                <a:solidFill>
                  <a:schemeClr val="tx1"/>
                </a:solidFill>
                <a:latin typeface="Arial" pitchFamily="34" charset="0"/>
                <a:ea typeface="Microsoft YaHei" pitchFamily="34" charset="-122"/>
                <a:cs typeface="Mangal" pitchFamily="18" charset="0"/>
              </a:defRPr>
            </a:lvl1pPr>
            <a:lvl2pPr marL="742950" indent="-28575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2pPr>
            <a:lvl3pPr marL="11430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3pPr>
            <a:lvl4pPr marL="16002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4pPr>
            <a:lvl5pPr marL="2057400" indent="-228600" eaLnBrk="0" hangingPunct="0">
              <a:spcBef>
                <a:spcPct val="30000"/>
              </a:spcBef>
              <a:defRPr sz="1100">
                <a:solidFill>
                  <a:schemeClr val="tx1"/>
                </a:solidFill>
                <a:latin typeface="Calibri" pitchFamily="34" charset="0"/>
                <a:ea typeface="ＭＳ Ｐゴシック" pitchFamily="34" charset="-128"/>
                <a:cs typeface="ＭＳ Ｐゴシック" pitchFamily="34" charset="-128"/>
              </a:defRPr>
            </a:lvl5pPr>
            <a:lvl6pPr marL="25146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6pPr>
            <a:lvl7pPr marL="29718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7pPr>
            <a:lvl8pPr marL="34290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8pPr>
            <a:lvl9pPr marL="3886200" indent="-228600" eaLnBrk="0" fontAlgn="base" hangingPunct="0">
              <a:spcBef>
                <a:spcPct val="30000"/>
              </a:spcBef>
              <a:spcAft>
                <a:spcPct val="0"/>
              </a:spcAft>
              <a:defRPr sz="1100">
                <a:solidFill>
                  <a:schemeClr val="tx1"/>
                </a:solidFill>
                <a:latin typeface="Calibri" pitchFamily="34" charset="0"/>
                <a:ea typeface="ＭＳ Ｐゴシック" pitchFamily="34" charset="-128"/>
                <a:cs typeface="ＭＳ Ｐゴシック" pitchFamily="34" charset="-128"/>
              </a:defRPr>
            </a:lvl9pPr>
          </a:lstStyle>
          <a:p>
            <a:pPr eaLnBrk="1" hangingPunct="1">
              <a:spcBef>
                <a:spcPct val="0"/>
              </a:spcBef>
            </a:pPr>
            <a:fld id="{38284AA5-1C84-4BC0-93D4-F0E6CA1E72F1}" type="slidenum">
              <a:rPr lang="nb-NO" altLang="nb-NO" sz="1200">
                <a:solidFill>
                  <a:srgbClr val="000000"/>
                </a:solidFill>
                <a:latin typeface="GillSans" charset="0"/>
                <a:ea typeface="ヒラギノ角ゴ ProN W3" pitchFamily="6" charset="-128"/>
                <a:sym typeface="GillSans" charset="0"/>
              </a:rPr>
              <a:pPr eaLnBrk="1" hangingPunct="1">
                <a:spcBef>
                  <a:spcPct val="0"/>
                </a:spcBef>
              </a:pPr>
              <a:t>27</a:t>
            </a:fld>
            <a:endParaRPr lang="nb-NO" altLang="nb-NO" sz="1200">
              <a:solidFill>
                <a:srgbClr val="000000"/>
              </a:solidFill>
              <a:latin typeface="GillSans" charset="0"/>
              <a:ea typeface="ヒラギノ角ゴ ProN W3" pitchFamily="6" charset="-128"/>
              <a:sym typeface="GillSans" charset="0"/>
            </a:endParaRPr>
          </a:p>
        </p:txBody>
      </p:sp>
    </p:spTree>
    <p:extLst>
      <p:ext uri="{BB962C8B-B14F-4D97-AF65-F5344CB8AC3E}">
        <p14:creationId xmlns:p14="http://schemas.microsoft.com/office/powerpoint/2010/main" val="339821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ssholder for lysbilde 1">
            <a:extLst>
              <a:ext uri="{FF2B5EF4-FFF2-40B4-BE49-F238E27FC236}">
                <a16:creationId xmlns:a16="http://schemas.microsoft.com/office/drawing/2014/main" id="{53A1E8C6-79AD-7D46-913E-645143AD9DE8}"/>
              </a:ext>
            </a:extLst>
          </p:cNvPr>
          <p:cNvSpPr>
            <a:spLocks noGrp="1" noRot="1" noChangeAspect="1" noTextEdit="1"/>
          </p:cNvSpPr>
          <p:nvPr>
            <p:ph type="sldImg"/>
          </p:nvPr>
        </p:nvSpPr>
        <p:spPr/>
      </p:sp>
      <p:sp>
        <p:nvSpPr>
          <p:cNvPr id="76802" name="Plassholder for notater 2">
            <a:extLst>
              <a:ext uri="{FF2B5EF4-FFF2-40B4-BE49-F238E27FC236}">
                <a16:creationId xmlns:a16="http://schemas.microsoft.com/office/drawing/2014/main" id="{656A692C-2510-6B46-BD48-8260A18FA64E}"/>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nb-NO">
                <a:latin typeface="Arial" panose="020B0604020202020204" pitchFamily="34" charset="0"/>
                <a:ea typeface="Microsoft YaHei" panose="020B0503020204020204" pitchFamily="34" charset="-122"/>
                <a:cs typeface="Mangal" panose="02040503050203030202" pitchFamily="18" charset="0"/>
              </a:rPr>
              <a:t>- Demonstrasjon av hvordan vi møter suicidale trusler</a:t>
            </a:r>
          </a:p>
        </p:txBody>
      </p:sp>
    </p:spTree>
    <p:extLst>
      <p:ext uri="{BB962C8B-B14F-4D97-AF65-F5344CB8AC3E}">
        <p14:creationId xmlns:p14="http://schemas.microsoft.com/office/powerpoint/2010/main" val="108543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endParaRPr lang="nb-NO" dirty="0"/>
          </a:p>
        </p:txBody>
      </p:sp>
      <p:sp>
        <p:nvSpPr>
          <p:cNvPr id="3" name="Undertittel 2"/>
          <p:cNvSpPr>
            <a:spLocks noGrp="1"/>
          </p:cNvSpPr>
          <p:nvPr>
            <p:ph type="subTitle" idx="1"/>
          </p:nvPr>
        </p:nvSpPr>
        <p:spPr>
          <a:xfrm>
            <a:off x="1828800" y="3886201"/>
            <a:ext cx="8534400" cy="1752600"/>
          </a:xfrm>
        </p:spPr>
        <p:txBody>
          <a:bodyPr/>
          <a:lstStyle>
            <a:lvl1pPr marL="0" indent="0" algn="ctr">
              <a:buNone/>
              <a:defRPr b="0">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bunntekst 4"/>
          <p:cNvSpPr>
            <a:spLocks noGrp="1"/>
          </p:cNvSpPr>
          <p:nvPr>
            <p:ph type="ftr" sz="quarter" idx="10"/>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dirty="0"/>
          </a:p>
        </p:txBody>
      </p:sp>
      <p:sp>
        <p:nvSpPr>
          <p:cNvPr id="5" name="Plassholder for lysbildenummer 5"/>
          <p:cNvSpPr>
            <a:spLocks noGrp="1"/>
          </p:cNvSpPr>
          <p:nvPr>
            <p:ph type="sldNum" sz="quarter" idx="11"/>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308804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5" name="Plassholder for bunntekst 4"/>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64273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7814"/>
            <a:ext cx="10972800" cy="1139825"/>
          </a:xfrm>
        </p:spPr>
        <p:txBody>
          <a:bodyPr/>
          <a:lstStyle/>
          <a:p>
            <a:r>
              <a:rPr lang="nb-NO"/>
              <a:t>Klikk for å redigere tittelstil</a:t>
            </a:r>
            <a:endParaRPr lang="nn-NO"/>
          </a:p>
        </p:txBody>
      </p:sp>
      <p:sp>
        <p:nvSpPr>
          <p:cNvPr id="3" name="Plassholder for tekst 2"/>
          <p:cNvSpPr>
            <a:spLocks noGrp="1"/>
          </p:cNvSpPr>
          <p:nvPr>
            <p:ph type="body" sz="half" idx="1"/>
          </p:nvPr>
        </p:nvSpPr>
        <p:spPr>
          <a:xfrm>
            <a:off x="609600" y="1600201"/>
            <a:ext cx="5384800" cy="45307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6197600" y="1600201"/>
            <a:ext cx="5384800" cy="45307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p:cNvSpPr>
            <a:spLocks noGrp="1"/>
          </p:cNvSpPr>
          <p:nvPr>
            <p:ph type="dt" sz="half" idx="10"/>
          </p:nvPr>
        </p:nvSpPr>
        <p:spPr>
          <a:xfrm>
            <a:off x="610270" y="6248450"/>
            <a:ext cx="2844453" cy="456604"/>
          </a:xfrm>
          <a:prstGeom prst="rect">
            <a:avLst/>
          </a:prstGeom>
        </p:spPr>
        <p:txBody>
          <a:bodyPr lIns="130028" tIns="65014" rIns="130028" bIns="65014"/>
          <a:lstStyle>
            <a:lvl1pPr>
              <a:defRPr>
                <a:ea typeface="ＭＳ Ｐゴシック" charset="0"/>
                <a:cs typeface="ＭＳ Ｐゴシック" charset="0"/>
              </a:defRPr>
            </a:lvl1pPr>
          </a:lstStyle>
          <a:p>
            <a:fld id="{701D3A54-2252-3740-976F-CD3DDA898965}" type="datetimeFigureOut">
              <a:rPr lang="nb-NO" smtClean="0"/>
              <a:t>25.10.2022</a:t>
            </a:fld>
            <a:endParaRPr lang="nb-NO"/>
          </a:p>
        </p:txBody>
      </p:sp>
      <p:sp>
        <p:nvSpPr>
          <p:cNvPr id="6" name="Plassholder for bunntekst 5"/>
          <p:cNvSpPr>
            <a:spLocks noGrp="1"/>
          </p:cNvSpPr>
          <p:nvPr>
            <p:ph type="ftr" sz="quarter" idx="11"/>
          </p:nvPr>
        </p:nvSpPr>
        <p:spPr>
          <a:xfrm>
            <a:off x="4166208" y="6248450"/>
            <a:ext cx="3859584" cy="456604"/>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7" name="Plassholder for lysbildenummer 6"/>
          <p:cNvSpPr>
            <a:spLocks noGrp="1"/>
          </p:cNvSpPr>
          <p:nvPr>
            <p:ph type="sldNum" sz="quarter" idx="12"/>
          </p:nvPr>
        </p:nvSpPr>
        <p:spPr>
          <a:xfrm>
            <a:off x="8737278" y="6248450"/>
            <a:ext cx="2844453" cy="456604"/>
          </a:xfrm>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56187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Tomt">
    <p:spTree>
      <p:nvGrpSpPr>
        <p:cNvPr id="1" name=""/>
        <p:cNvGrpSpPr/>
        <p:nvPr/>
      </p:nvGrpSpPr>
      <p:grpSpPr>
        <a:xfrm>
          <a:off x="0" y="0"/>
          <a:ext cx="0" cy="0"/>
          <a:chOff x="0" y="0"/>
          <a:chExt cx="0" cy="0"/>
        </a:xfrm>
      </p:grpSpPr>
      <p:sp>
        <p:nvSpPr>
          <p:cNvPr id="2" name="Tittel 1"/>
          <p:cNvSpPr txBox="1">
            <a:spLocks noGrp="1"/>
          </p:cNvSpPr>
          <p:nvPr>
            <p:ph type="title" idx="4294967295"/>
          </p:nvPr>
        </p:nvSpPr>
        <p:spPr>
          <a:xfrm>
            <a:off x="609601" y="273421"/>
            <a:ext cx="10972451" cy="1144817"/>
          </a:xfrm>
        </p:spPr>
        <p:txBody>
          <a:bodyPr/>
          <a:lstStyle>
            <a:lvl1pPr>
              <a:defRPr/>
            </a:lvl1pPr>
          </a:lstStyle>
          <a:p>
            <a:pPr lvl="0"/>
            <a:r>
              <a:rPr lang="nb-NO"/>
              <a:t>Klikk for å redigere tittelstil</a:t>
            </a:r>
          </a:p>
        </p:txBody>
      </p:sp>
      <p:sp>
        <p:nvSpPr>
          <p:cNvPr id="3" name="Plassholder for tekst 2"/>
          <p:cNvSpPr txBox="1">
            <a:spLocks noGrp="1"/>
          </p:cNvSpPr>
          <p:nvPr>
            <p:ph type="body" idx="4294967295"/>
          </p:nvPr>
        </p:nvSpPr>
        <p:spPr>
          <a:xfrm>
            <a:off x="609601" y="1604567"/>
            <a:ext cx="10972451" cy="4525852"/>
          </a:xfrm>
        </p:spPr>
        <p:txBody>
          <a:bodyPr lIns="0" tIns="0" rIns="0" bIns="0"/>
          <a:lstStyle>
            <a:lvl1pPr hangingPunct="0">
              <a:buNone/>
              <a:tabLst/>
              <a:defRPr/>
            </a:lvl1pPr>
          </a:lstStyle>
          <a:p>
            <a:pPr lvl="0"/>
            <a:r>
              <a:rPr lang="nb-NO"/>
              <a:t>Klikk for å redigere tekststiler i malen</a:t>
            </a:r>
          </a:p>
        </p:txBody>
      </p:sp>
    </p:spTree>
    <p:extLst>
      <p:ext uri="{BB962C8B-B14F-4D97-AF65-F5344CB8AC3E}">
        <p14:creationId xmlns:p14="http://schemas.microsoft.com/office/powerpoint/2010/main" val="31428818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98566-08F3-1746-96A1-42E89B28102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53B7850-B55C-6841-A3B8-C21F0F502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D0D4F4A-3926-5E4A-BFE3-6796032B350A}"/>
              </a:ext>
            </a:extLst>
          </p:cNvPr>
          <p:cNvSpPr>
            <a:spLocks noGrp="1"/>
          </p:cNvSpPr>
          <p:nvPr>
            <p:ph type="dt" sz="half" idx="10"/>
          </p:nvPr>
        </p:nvSpPr>
        <p:spPr/>
        <p:txBody>
          <a:bodyPr/>
          <a:lstStyle/>
          <a:p>
            <a:fld id="{701D3A54-2252-3740-976F-CD3DDA898965}" type="datetimeFigureOut">
              <a:rPr lang="nb-NO" smtClean="0"/>
              <a:t>25.10.2022</a:t>
            </a:fld>
            <a:endParaRPr lang="nb-NO"/>
          </a:p>
        </p:txBody>
      </p:sp>
      <p:sp>
        <p:nvSpPr>
          <p:cNvPr id="5" name="Plassholder for bunntekst 4">
            <a:extLst>
              <a:ext uri="{FF2B5EF4-FFF2-40B4-BE49-F238E27FC236}">
                <a16:creationId xmlns:a16="http://schemas.microsoft.com/office/drawing/2014/main" id="{BF7A3407-C6F8-DB47-838D-8329E8009E3C}"/>
              </a:ext>
            </a:extLst>
          </p:cNvPr>
          <p:cNvSpPr>
            <a:spLocks noGrp="1"/>
          </p:cNvSpPr>
          <p:nvPr>
            <p:ph type="ftr" sz="quarter" idx="11"/>
          </p:nvPr>
        </p:nvSpPr>
        <p:spPr/>
        <p:txBody>
          <a:bodyPr/>
          <a:lstStyle/>
          <a:p>
            <a:endParaRPr lang="nb-NO" dirty="0"/>
          </a:p>
        </p:txBody>
      </p:sp>
      <p:sp>
        <p:nvSpPr>
          <p:cNvPr id="6" name="Plassholder for lysbildenummer 5">
            <a:extLst>
              <a:ext uri="{FF2B5EF4-FFF2-40B4-BE49-F238E27FC236}">
                <a16:creationId xmlns:a16="http://schemas.microsoft.com/office/drawing/2014/main" id="{0008A41C-64DB-3748-BEA1-EC8732F9425A}"/>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64627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D09DA6-919D-5944-9146-ADD5816E912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0B85157-C443-7B4D-8551-E731ABD02F1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1BF9E79-E617-064A-A1E4-D87575F56F9A}"/>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5" name="Plassholder for bunntekst 4">
            <a:extLst>
              <a:ext uri="{FF2B5EF4-FFF2-40B4-BE49-F238E27FC236}">
                <a16:creationId xmlns:a16="http://schemas.microsoft.com/office/drawing/2014/main" id="{6018A363-AC62-3B4F-9A5B-9BC9F5B487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11DF78F-B600-154B-A9F3-1B038E673DAC}"/>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90507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7C702-844D-EE45-95C8-55932179FF5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74DB7E7-BE06-CF46-97DE-129DEAFED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078708A-DC12-134A-BA56-74475E450261}"/>
              </a:ext>
            </a:extLst>
          </p:cNvPr>
          <p:cNvSpPr>
            <a:spLocks noGrp="1"/>
          </p:cNvSpPr>
          <p:nvPr>
            <p:ph type="dt" sz="half" idx="10"/>
          </p:nvPr>
        </p:nvSpPr>
        <p:spPr/>
        <p:txBody>
          <a:bodyPr/>
          <a:lstStyle/>
          <a:p>
            <a:fld id="{701D3A54-2252-3740-976F-CD3DDA898965}" type="datetimeFigureOut">
              <a:rPr lang="nb-NO" smtClean="0"/>
              <a:t>25.10.2022</a:t>
            </a:fld>
            <a:endParaRPr lang="nb-NO"/>
          </a:p>
        </p:txBody>
      </p:sp>
      <p:sp>
        <p:nvSpPr>
          <p:cNvPr id="5" name="Plassholder for bunntekst 4">
            <a:extLst>
              <a:ext uri="{FF2B5EF4-FFF2-40B4-BE49-F238E27FC236}">
                <a16:creationId xmlns:a16="http://schemas.microsoft.com/office/drawing/2014/main" id="{9D9AECD9-A71B-C945-8C33-221EBFAFA3F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3CAACE5-2BD2-1C45-B85D-ECCC5723C3BA}"/>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19509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02A0CD-7C90-3240-8D6F-7A8C57EC9AA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8644AEA-D876-7141-BB79-6DA4D3BCAE6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5862903-9E1C-7C4C-881A-55A4CA6879A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56AD7A9-2A96-6A4C-BF36-583312934F29}"/>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6" name="Plassholder for bunntekst 5">
            <a:extLst>
              <a:ext uri="{FF2B5EF4-FFF2-40B4-BE49-F238E27FC236}">
                <a16:creationId xmlns:a16="http://schemas.microsoft.com/office/drawing/2014/main" id="{1BA75EEA-52A0-1848-AFBF-19393CB5E2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E98029F-20A7-4D4F-9BE4-EED314ADCB03}"/>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855779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E83269-E39C-2C45-AEAD-3267745FC41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DE96152-1AFC-3B49-BA82-E0E7C66FF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6A0F126-053B-EC47-B7A6-070AF0B7EC2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F9380F0-9694-CA4A-9462-654F8F3A7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AE3877D-84C1-DF40-B458-6E52862F8DC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E2E1369-CDE5-C54C-8F81-B3C2FA44EE31}"/>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8" name="Plassholder for bunntekst 7">
            <a:extLst>
              <a:ext uri="{FF2B5EF4-FFF2-40B4-BE49-F238E27FC236}">
                <a16:creationId xmlns:a16="http://schemas.microsoft.com/office/drawing/2014/main" id="{AADF31D9-62AF-664B-AD09-339A9D1F1829}"/>
              </a:ext>
            </a:extLst>
          </p:cNvPr>
          <p:cNvSpPr>
            <a:spLocks noGrp="1"/>
          </p:cNvSpPr>
          <p:nvPr>
            <p:ph type="ftr" sz="quarter" idx="11"/>
          </p:nvPr>
        </p:nvSpPr>
        <p:spPr/>
        <p:txBody>
          <a:bodyPr/>
          <a:lstStyle/>
          <a:p>
            <a:endParaRPr lang="nb-NO" dirty="0"/>
          </a:p>
        </p:txBody>
      </p:sp>
      <p:sp>
        <p:nvSpPr>
          <p:cNvPr id="9" name="Plassholder for lysbildenummer 8">
            <a:extLst>
              <a:ext uri="{FF2B5EF4-FFF2-40B4-BE49-F238E27FC236}">
                <a16:creationId xmlns:a16="http://schemas.microsoft.com/office/drawing/2014/main" id="{C2A49E37-7C13-5247-9E21-37BA90E970A9}"/>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837338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7820A4-8BA5-F443-95ED-DCBF6B071E9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D7979AE-43F5-3544-8E8E-B05CFB04A11D}"/>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4" name="Plassholder for bunntekst 3">
            <a:extLst>
              <a:ext uri="{FF2B5EF4-FFF2-40B4-BE49-F238E27FC236}">
                <a16:creationId xmlns:a16="http://schemas.microsoft.com/office/drawing/2014/main" id="{8CF21919-A30B-2647-8C9B-352F4059A92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F7C15B31-5ABF-1B40-9506-52B04250D8FF}"/>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397083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0FFC0E2-DF56-CD40-A690-4C8D776D5A32}"/>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3" name="Plassholder for bunntekst 2">
            <a:extLst>
              <a:ext uri="{FF2B5EF4-FFF2-40B4-BE49-F238E27FC236}">
                <a16:creationId xmlns:a16="http://schemas.microsoft.com/office/drawing/2014/main" id="{D1CEA75C-8030-194D-90E8-F236A7B5109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7D99FA7-6E03-6543-937F-04E9A4049C7F}"/>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256097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5" name="Plassholder for bunntekst 4"/>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408270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C6B96F-ABFD-E34A-8B11-B2AA80C346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B3D5466-A04E-764A-9B38-34FD1631C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D701ACC-C389-2D4D-A7B4-027D3C045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4ECC53E-D1AB-2746-A567-617C46499232}"/>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6" name="Plassholder for bunntekst 5">
            <a:extLst>
              <a:ext uri="{FF2B5EF4-FFF2-40B4-BE49-F238E27FC236}">
                <a16:creationId xmlns:a16="http://schemas.microsoft.com/office/drawing/2014/main" id="{56C71D18-C347-9349-8DD3-FFEBC6E50DA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3A340E-B8BC-934F-9664-9FA6E29E4DE5}"/>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214911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818052-7FC5-144C-B199-A3867A5489A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6496231-EFC2-2C48-919B-F20AB35A6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CA672B0-A17D-FC4B-964E-D8A3333FC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F190B2E-1461-D247-A15F-D1F4A1B055E2}"/>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6" name="Plassholder for bunntekst 5">
            <a:extLst>
              <a:ext uri="{FF2B5EF4-FFF2-40B4-BE49-F238E27FC236}">
                <a16:creationId xmlns:a16="http://schemas.microsoft.com/office/drawing/2014/main" id="{BDEBCEB1-461A-F24E-AD15-14F9E451DD5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6C66EDF-5A1B-BE42-8C6C-DBB1F0D313F8}"/>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1284769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08D0C5-5C30-D840-A0EE-7453BBBF54F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E25DA34-B9D4-1048-8519-5BB67495CBA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11E8DF9-937E-FD40-A0C6-76EAE00621CA}"/>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5" name="Plassholder for bunntekst 4">
            <a:extLst>
              <a:ext uri="{FF2B5EF4-FFF2-40B4-BE49-F238E27FC236}">
                <a16:creationId xmlns:a16="http://schemas.microsoft.com/office/drawing/2014/main" id="{E36AAE5D-04AF-DE41-BAFA-A2D1735B31E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174D78-060D-5B45-9D6C-7E7B02AE7B35}"/>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3394703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3EC36DD-ED63-5149-A617-7862E1D92C6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B48BB81-806B-5E4D-AFEE-308FFE6D7F5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4E49439-99EC-E348-AD39-A1488494E659}"/>
              </a:ext>
            </a:extLst>
          </p:cNvPr>
          <p:cNvSpPr>
            <a:spLocks noGrp="1"/>
          </p:cNvSpPr>
          <p:nvPr>
            <p:ph type="dt" sz="half" idx="10"/>
          </p:nvPr>
        </p:nvSpPr>
        <p:spPr/>
        <p:txBody>
          <a:bodyPr/>
          <a:lstStyle/>
          <a:p>
            <a:fld id="{2ADE00F1-3968-4C51-B4CD-5BF824E868F1}" type="datetimeFigureOut">
              <a:rPr lang="nb-NO" smtClean="0"/>
              <a:pPr/>
              <a:t>25.10.2022</a:t>
            </a:fld>
            <a:endParaRPr lang="nb-NO"/>
          </a:p>
        </p:txBody>
      </p:sp>
      <p:sp>
        <p:nvSpPr>
          <p:cNvPr id="5" name="Plassholder for bunntekst 4">
            <a:extLst>
              <a:ext uri="{FF2B5EF4-FFF2-40B4-BE49-F238E27FC236}">
                <a16:creationId xmlns:a16="http://schemas.microsoft.com/office/drawing/2014/main" id="{DFECD85C-3FE0-E640-8EA4-2E7C065C397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C94407-0C6C-4D4B-9745-584F7BAF3B14}"/>
              </a:ext>
            </a:extLst>
          </p:cNvPr>
          <p:cNvSpPr>
            <a:spLocks noGrp="1"/>
          </p:cNvSpPr>
          <p:nvPr>
            <p:ph type="sldNum" sz="quarter" idx="12"/>
          </p:nvPr>
        </p:nvSpPr>
        <p:spPr/>
        <p:txBody>
          <a:bodyPr/>
          <a:lstStyle/>
          <a:p>
            <a:fld id="{2D3B9D11-FBFD-4662-8C17-832CC87DEEF2}" type="slidenum">
              <a:rPr lang="nb-NO" smtClean="0"/>
              <a:pPr/>
              <a:t>‹#›</a:t>
            </a:fld>
            <a:endParaRPr lang="nb-NO"/>
          </a:p>
        </p:txBody>
      </p:sp>
    </p:spTree>
    <p:extLst>
      <p:ext uri="{BB962C8B-B14F-4D97-AF65-F5344CB8AC3E}">
        <p14:creationId xmlns:p14="http://schemas.microsoft.com/office/powerpoint/2010/main" val="381044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0"/>
            <a:ext cx="5384800" cy="4525963"/>
          </a:xfrm>
        </p:spPr>
        <p:txBody>
          <a:bodyPr/>
          <a:lstStyle>
            <a:lvl1pPr>
              <a:defRPr sz="2813"/>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0"/>
            <a:ext cx="5384800" cy="4525963"/>
          </a:xfrm>
        </p:spPr>
        <p:txBody>
          <a:bodyPr/>
          <a:lstStyle>
            <a:lvl1pPr>
              <a:defRPr sz="2813"/>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6" name="Plassholder for bunntekst 5"/>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124096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1" y="1535113"/>
            <a:ext cx="5386917" cy="639762"/>
          </a:xfrm>
        </p:spPr>
        <p:txBody>
          <a:bodyPr anchor="b"/>
          <a:lstStyle>
            <a:lvl1pPr marL="0" indent="0">
              <a:buNone/>
              <a:defRPr sz="2391" b="1"/>
            </a:lvl1pPr>
            <a:lvl2pPr marL="457177" indent="0">
              <a:buNone/>
              <a:defRPr sz="1969" b="1"/>
            </a:lvl2pPr>
            <a:lvl3pPr marL="914355" indent="0">
              <a:buNone/>
              <a:defRPr sz="1828" b="1"/>
            </a:lvl3pPr>
            <a:lvl4pPr marL="1371532" indent="0">
              <a:buNone/>
              <a:defRPr sz="1617" b="1"/>
            </a:lvl4pPr>
            <a:lvl5pPr marL="1828710" indent="0">
              <a:buNone/>
              <a:defRPr sz="1617" b="1"/>
            </a:lvl5pPr>
            <a:lvl6pPr marL="2285887" indent="0">
              <a:buNone/>
              <a:defRPr sz="1617" b="1"/>
            </a:lvl6pPr>
            <a:lvl7pPr marL="2743064" indent="0">
              <a:buNone/>
              <a:defRPr sz="1617" b="1"/>
            </a:lvl7pPr>
            <a:lvl8pPr marL="3200241" indent="0">
              <a:buNone/>
              <a:defRPr sz="1617" b="1"/>
            </a:lvl8pPr>
            <a:lvl9pPr marL="3657418" indent="0">
              <a:buNone/>
              <a:defRPr sz="1617" b="1"/>
            </a:lvl9pPr>
          </a:lstStyle>
          <a:p>
            <a:pPr lvl="0"/>
            <a:r>
              <a:rPr lang="nb-NO"/>
              <a:t>Klikk for å redigere tekststiler i malen</a:t>
            </a:r>
          </a:p>
        </p:txBody>
      </p:sp>
      <p:sp>
        <p:nvSpPr>
          <p:cNvPr id="4" name="Plassholder for innhold 3"/>
          <p:cNvSpPr>
            <a:spLocks noGrp="1"/>
          </p:cNvSpPr>
          <p:nvPr>
            <p:ph sz="half" idx="2"/>
          </p:nvPr>
        </p:nvSpPr>
        <p:spPr>
          <a:xfrm>
            <a:off x="609601" y="2174875"/>
            <a:ext cx="5386917"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7" y="1535113"/>
            <a:ext cx="5389034" cy="639762"/>
          </a:xfrm>
        </p:spPr>
        <p:txBody>
          <a:bodyPr anchor="b"/>
          <a:lstStyle>
            <a:lvl1pPr marL="0" indent="0">
              <a:buNone/>
              <a:defRPr sz="2391" b="1"/>
            </a:lvl1pPr>
            <a:lvl2pPr marL="457177" indent="0">
              <a:buNone/>
              <a:defRPr sz="1969" b="1"/>
            </a:lvl2pPr>
            <a:lvl3pPr marL="914355" indent="0">
              <a:buNone/>
              <a:defRPr sz="1828" b="1"/>
            </a:lvl3pPr>
            <a:lvl4pPr marL="1371532" indent="0">
              <a:buNone/>
              <a:defRPr sz="1617" b="1"/>
            </a:lvl4pPr>
            <a:lvl5pPr marL="1828710" indent="0">
              <a:buNone/>
              <a:defRPr sz="1617" b="1"/>
            </a:lvl5pPr>
            <a:lvl6pPr marL="2285887" indent="0">
              <a:buNone/>
              <a:defRPr sz="1617" b="1"/>
            </a:lvl6pPr>
            <a:lvl7pPr marL="2743064" indent="0">
              <a:buNone/>
              <a:defRPr sz="1617" b="1"/>
            </a:lvl7pPr>
            <a:lvl8pPr marL="3200241" indent="0">
              <a:buNone/>
              <a:defRPr sz="1617" b="1"/>
            </a:lvl8pPr>
            <a:lvl9pPr marL="3657418" indent="0">
              <a:buNone/>
              <a:defRPr sz="1617" b="1"/>
            </a:lvl9pPr>
          </a:lstStyle>
          <a:p>
            <a:pPr lvl="0"/>
            <a:r>
              <a:rPr lang="nb-NO"/>
              <a:t>Klikk for å redigere tekststiler i malen</a:t>
            </a:r>
          </a:p>
        </p:txBody>
      </p:sp>
      <p:sp>
        <p:nvSpPr>
          <p:cNvPr id="6" name="Plassholder for innhold 5"/>
          <p:cNvSpPr>
            <a:spLocks noGrp="1"/>
          </p:cNvSpPr>
          <p:nvPr>
            <p:ph sz="quarter" idx="4"/>
          </p:nvPr>
        </p:nvSpPr>
        <p:spPr>
          <a:xfrm>
            <a:off x="6193367" y="2174875"/>
            <a:ext cx="5389034"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8" name="Plassholder for bunntekst 7"/>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dirty="0"/>
          </a:p>
        </p:txBody>
      </p:sp>
      <p:sp>
        <p:nvSpPr>
          <p:cNvPr id="9" name="Plassholder for lysbildenummer 8"/>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3556501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4" name="Plassholder for bunntekst 3"/>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163483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3" name="Plassholder for bunntekst 2"/>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68986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1969" b="1"/>
            </a:lvl1pPr>
          </a:lstStyle>
          <a:p>
            <a:r>
              <a:rPr lang="nb-NO"/>
              <a:t>Klikk for å redigere tittelstil</a:t>
            </a:r>
          </a:p>
        </p:txBody>
      </p:sp>
      <p:sp>
        <p:nvSpPr>
          <p:cNvPr id="3" name="Plassholder for innhold 2"/>
          <p:cNvSpPr>
            <a:spLocks noGrp="1"/>
          </p:cNvSpPr>
          <p:nvPr>
            <p:ph idx="1"/>
          </p:nvPr>
        </p:nvSpPr>
        <p:spPr>
          <a:xfrm>
            <a:off x="4766734" y="273051"/>
            <a:ext cx="6815666" cy="5853113"/>
          </a:xfrm>
        </p:spPr>
        <p:txBody>
          <a:bodyPr/>
          <a:lstStyle>
            <a:lvl1pPr>
              <a:defRPr sz="3235"/>
            </a:lvl1pPr>
            <a:lvl2pPr>
              <a:defRPr sz="2813"/>
            </a:lvl2pPr>
            <a:lvl3pPr>
              <a:defRPr sz="2391"/>
            </a:lvl3pPr>
            <a:lvl4pPr>
              <a:defRPr sz="1969"/>
            </a:lvl4pPr>
            <a:lvl5pPr>
              <a:defRPr sz="1969"/>
            </a:lvl5pPr>
            <a:lvl6pPr>
              <a:defRPr sz="1969"/>
            </a:lvl6pPr>
            <a:lvl7pPr>
              <a:defRPr sz="1969"/>
            </a:lvl7pPr>
            <a:lvl8pPr>
              <a:defRPr sz="1969"/>
            </a:lvl8pPr>
            <a:lvl9pPr>
              <a:defRPr sz="1969"/>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1"/>
            <a:ext cx="4011084" cy="4691063"/>
          </a:xfrm>
        </p:spPr>
        <p:txBody>
          <a:bodyPr/>
          <a:lstStyle>
            <a:lvl1pPr marL="0" indent="0">
              <a:buNone/>
              <a:defRPr sz="1406"/>
            </a:lvl1pPr>
            <a:lvl2pPr marL="457177" indent="0">
              <a:buNone/>
              <a:defRPr sz="1195"/>
            </a:lvl2pPr>
            <a:lvl3pPr marL="914355" indent="0">
              <a:buNone/>
              <a:defRPr sz="984"/>
            </a:lvl3pPr>
            <a:lvl4pPr marL="1371532" indent="0">
              <a:buNone/>
              <a:defRPr sz="914"/>
            </a:lvl4pPr>
            <a:lvl5pPr marL="1828710" indent="0">
              <a:buNone/>
              <a:defRPr sz="914"/>
            </a:lvl5pPr>
            <a:lvl6pPr marL="2285887" indent="0">
              <a:buNone/>
              <a:defRPr sz="914"/>
            </a:lvl6pPr>
            <a:lvl7pPr marL="2743064" indent="0">
              <a:buNone/>
              <a:defRPr sz="914"/>
            </a:lvl7pPr>
            <a:lvl8pPr marL="3200241" indent="0">
              <a:buNone/>
              <a:defRPr sz="914"/>
            </a:lvl8pPr>
            <a:lvl9pPr marL="3657418" indent="0">
              <a:buNone/>
              <a:defRPr sz="914"/>
            </a:lvl9pPr>
          </a:lstStyle>
          <a:p>
            <a:pPr lvl="0"/>
            <a:r>
              <a:rPr lang="nb-NO"/>
              <a:t>Klikk for å redigere tekststiler i malen</a:t>
            </a:r>
          </a:p>
        </p:txBody>
      </p:sp>
      <p:sp>
        <p:nvSpPr>
          <p:cNvPr id="5" name="Plassholder for dato 4"/>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6" name="Plassholder for bunntekst 5"/>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90430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8" y="4800600"/>
            <a:ext cx="7315200" cy="566738"/>
          </a:xfrm>
        </p:spPr>
        <p:txBody>
          <a:bodyPr anchor="b"/>
          <a:lstStyle>
            <a:lvl1pPr algn="l">
              <a:defRPr sz="1969" b="1"/>
            </a:lvl1pPr>
          </a:lstStyle>
          <a:p>
            <a:r>
              <a:rPr lang="nb-NO"/>
              <a:t>Klikk for å redigere tittelstil</a:t>
            </a:r>
          </a:p>
        </p:txBody>
      </p:sp>
      <p:sp>
        <p:nvSpPr>
          <p:cNvPr id="3" name="Plassholder for bilde 2"/>
          <p:cNvSpPr>
            <a:spLocks noGrp="1"/>
          </p:cNvSpPr>
          <p:nvPr>
            <p:ph type="pic" idx="1"/>
          </p:nvPr>
        </p:nvSpPr>
        <p:spPr>
          <a:xfrm>
            <a:off x="2389718" y="612775"/>
            <a:ext cx="7315200" cy="4114800"/>
          </a:xfrm>
        </p:spPr>
        <p:txBody>
          <a:bodyPr rtlCol="0">
            <a:normAutofit/>
          </a:bodyPr>
          <a:lstStyle>
            <a:lvl1pPr marL="0" indent="0">
              <a:buNone/>
              <a:defRPr sz="3235"/>
            </a:lvl1pPr>
            <a:lvl2pPr marL="457177" indent="0">
              <a:buNone/>
              <a:defRPr sz="2813"/>
            </a:lvl2pPr>
            <a:lvl3pPr marL="914355" indent="0">
              <a:buNone/>
              <a:defRPr sz="2391"/>
            </a:lvl3pPr>
            <a:lvl4pPr marL="1371532" indent="0">
              <a:buNone/>
              <a:defRPr sz="1969"/>
            </a:lvl4pPr>
            <a:lvl5pPr marL="1828710" indent="0">
              <a:buNone/>
              <a:defRPr sz="1969"/>
            </a:lvl5pPr>
            <a:lvl6pPr marL="2285887" indent="0">
              <a:buNone/>
              <a:defRPr sz="1969"/>
            </a:lvl6pPr>
            <a:lvl7pPr marL="2743064" indent="0">
              <a:buNone/>
              <a:defRPr sz="1969"/>
            </a:lvl7pPr>
            <a:lvl8pPr marL="3200241" indent="0">
              <a:buNone/>
              <a:defRPr sz="1969"/>
            </a:lvl8pPr>
            <a:lvl9pPr marL="3657418" indent="0">
              <a:buNone/>
              <a:defRPr sz="1969"/>
            </a:lvl9pPr>
          </a:lstStyle>
          <a:p>
            <a:pPr lvl="0"/>
            <a:r>
              <a:rPr lang="nb-NO" noProof="0"/>
              <a:t>Klikk på ikonet for å legge til et bilde</a:t>
            </a:r>
          </a:p>
        </p:txBody>
      </p:sp>
      <p:sp>
        <p:nvSpPr>
          <p:cNvPr id="4" name="Plassholder for tekst 3"/>
          <p:cNvSpPr>
            <a:spLocks noGrp="1"/>
          </p:cNvSpPr>
          <p:nvPr>
            <p:ph type="body" sz="half" idx="2"/>
          </p:nvPr>
        </p:nvSpPr>
        <p:spPr>
          <a:xfrm>
            <a:off x="2389718" y="5367338"/>
            <a:ext cx="7315200" cy="804862"/>
          </a:xfrm>
        </p:spPr>
        <p:txBody>
          <a:bodyPr/>
          <a:lstStyle>
            <a:lvl1pPr marL="0" indent="0">
              <a:buNone/>
              <a:defRPr sz="1406"/>
            </a:lvl1pPr>
            <a:lvl2pPr marL="457177" indent="0">
              <a:buNone/>
              <a:defRPr sz="1195"/>
            </a:lvl2pPr>
            <a:lvl3pPr marL="914355" indent="0">
              <a:buNone/>
              <a:defRPr sz="984"/>
            </a:lvl3pPr>
            <a:lvl4pPr marL="1371532" indent="0">
              <a:buNone/>
              <a:defRPr sz="914"/>
            </a:lvl4pPr>
            <a:lvl5pPr marL="1828710" indent="0">
              <a:buNone/>
              <a:defRPr sz="914"/>
            </a:lvl5pPr>
            <a:lvl6pPr marL="2285887" indent="0">
              <a:buNone/>
              <a:defRPr sz="914"/>
            </a:lvl6pPr>
            <a:lvl7pPr marL="2743064" indent="0">
              <a:buNone/>
              <a:defRPr sz="914"/>
            </a:lvl7pPr>
            <a:lvl8pPr marL="3200241" indent="0">
              <a:buNone/>
              <a:defRPr sz="914"/>
            </a:lvl8pPr>
            <a:lvl9pPr marL="3657418" indent="0">
              <a:buNone/>
              <a:defRPr sz="914"/>
            </a:lvl9pPr>
          </a:lstStyle>
          <a:p>
            <a:pPr lvl="0"/>
            <a:r>
              <a:rPr lang="nb-NO"/>
              <a:t>Klikk for å redigere tekststiler i malen</a:t>
            </a:r>
          </a:p>
        </p:txBody>
      </p:sp>
      <p:sp>
        <p:nvSpPr>
          <p:cNvPr id="5" name="Plassholder for dato 4"/>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6" name="Plassholder for bunntekst 5"/>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54582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10270" y="6356740"/>
            <a:ext cx="2844453" cy="365061"/>
          </a:xfrm>
          <a:prstGeom prst="rect">
            <a:avLst/>
          </a:prstGeom>
        </p:spPr>
        <p:txBody>
          <a:bodyPr vert="horz" wrap="square" lIns="130028" tIns="65014" rIns="130028" bIns="65014" numCol="1" anchor="t" anchorCtr="0" compatLnSpc="1">
            <a:prstTxWarp prst="textNoShape">
              <a:avLst/>
            </a:prstTxWarp>
          </a:bodyPr>
          <a:lstStyle>
            <a:lvl1pPr>
              <a:defRPr/>
            </a:lvl1pPr>
          </a:lstStyle>
          <a:p>
            <a:fld id="{2ADE00F1-3968-4C51-B4CD-5BF824E868F1}" type="datetimeFigureOut">
              <a:rPr lang="nb-NO" smtClean="0"/>
              <a:pPr/>
              <a:t>25.10.2022</a:t>
            </a:fld>
            <a:endParaRPr lang="nb-NO"/>
          </a:p>
        </p:txBody>
      </p:sp>
      <p:sp>
        <p:nvSpPr>
          <p:cNvPr id="5" name="Plassholder for bunntekst 4"/>
          <p:cNvSpPr>
            <a:spLocks noGrp="1"/>
          </p:cNvSpPr>
          <p:nvPr>
            <p:ph type="ftr" sz="quarter" idx="11"/>
          </p:nvPr>
        </p:nvSpPr>
        <p:spPr>
          <a:xfrm>
            <a:off x="4166208" y="6356740"/>
            <a:ext cx="3859584" cy="365061"/>
          </a:xfrm>
          <a:prstGeom prst="rect">
            <a:avLst/>
          </a:prstGeom>
        </p:spPr>
        <p:txBody>
          <a:bodyPr lIns="130028" tIns="65014" rIns="130028" bIns="65014"/>
          <a:lstStyle>
            <a:lvl1pPr>
              <a:defRPr>
                <a:ea typeface="ＭＳ Ｐゴシック" charset="0"/>
                <a:cs typeface="ＭＳ Ｐゴシック" charset="0"/>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59865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610270" y="773660"/>
            <a:ext cx="10971460" cy="1143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30028" tIns="65014" rIns="130028" bIns="65014" numCol="1" anchor="ctr" anchorCtr="0" compatLnSpc="1">
            <a:prstTxWarp prst="textNoShape">
              <a:avLst/>
            </a:prstTxWarp>
          </a:bodyPr>
          <a:lstStyle/>
          <a:p>
            <a:pPr lvl="0"/>
            <a:r>
              <a:rPr lang="nb-NO"/>
              <a:t>Klikk for å redigere tittelstil</a:t>
            </a:r>
          </a:p>
        </p:txBody>
      </p:sp>
      <p:sp>
        <p:nvSpPr>
          <p:cNvPr id="1027" name="Plassholder for tekst 2"/>
          <p:cNvSpPr>
            <a:spLocks noGrp="1"/>
          </p:cNvSpPr>
          <p:nvPr>
            <p:ph type="body" idx="1"/>
          </p:nvPr>
        </p:nvSpPr>
        <p:spPr bwMode="auto">
          <a:xfrm>
            <a:off x="610270" y="1999460"/>
            <a:ext cx="10971460" cy="4525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30028" tIns="65014" rIns="130028" bIns="65014"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8737278" y="6356740"/>
            <a:ext cx="2844453" cy="365061"/>
          </a:xfrm>
          <a:prstGeom prst="rect">
            <a:avLst/>
          </a:prstGeom>
        </p:spPr>
        <p:txBody>
          <a:bodyPr vert="horz" wrap="square" lIns="130028" tIns="65014" rIns="130028" bIns="65014" numCol="1" anchor="ctr" anchorCtr="0" compatLnSpc="1">
            <a:prstTxWarp prst="textNoShape">
              <a:avLst/>
            </a:prstTxWarp>
          </a:bodyPr>
          <a:lstStyle>
            <a:lvl1pPr algn="r">
              <a:defRPr sz="1195">
                <a:solidFill>
                  <a:srgbClr val="898989"/>
                </a:solidFill>
              </a:defRPr>
            </a:lvl1pPr>
          </a:lstStyle>
          <a:p>
            <a:fld id="{2D3B9D11-FBFD-4662-8C17-832CC87DEEF2}" type="slidenum">
              <a:rPr lang="nb-NO" smtClean="0"/>
              <a:pPr/>
              <a:t>‹#›</a:t>
            </a:fld>
            <a:endParaRPr lang="nb-NO"/>
          </a:p>
        </p:txBody>
      </p:sp>
      <p:pic>
        <p:nvPicPr>
          <p:cNvPr id="1029" name="Bild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4905" y="260120"/>
            <a:ext cx="2993298" cy="46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Bild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96146" y="4077066"/>
            <a:ext cx="3706273" cy="2779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416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275" rtl="0" eaLnBrk="1" fontAlgn="base" hangingPunct="1">
        <a:spcBef>
          <a:spcPct val="0"/>
        </a:spcBef>
        <a:spcAft>
          <a:spcPct val="0"/>
        </a:spcAft>
        <a:defRPr sz="3586" b="1" kern="1200">
          <a:solidFill>
            <a:srgbClr val="00338D"/>
          </a:solidFill>
          <a:latin typeface="+mj-lt"/>
          <a:ea typeface="ＭＳ Ｐゴシック" charset="0"/>
          <a:cs typeface="ＭＳ Ｐゴシック" charset="0"/>
        </a:defRPr>
      </a:lvl1pPr>
      <a:lvl2pPr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2pPr>
      <a:lvl3pPr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3pPr>
      <a:lvl4pPr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4pPr>
      <a:lvl5pPr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5pPr>
      <a:lvl6pPr marL="321503"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6pPr>
      <a:lvl7pPr marL="643006"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7pPr>
      <a:lvl8pPr marL="964509"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8pPr>
      <a:lvl9pPr marL="1286012" algn="ctr" defTabSz="914275" rtl="0" eaLnBrk="1" fontAlgn="base" hangingPunct="1">
        <a:spcBef>
          <a:spcPct val="0"/>
        </a:spcBef>
        <a:spcAft>
          <a:spcPct val="0"/>
        </a:spcAft>
        <a:defRPr sz="3586" b="1">
          <a:solidFill>
            <a:srgbClr val="00338D"/>
          </a:solidFill>
          <a:latin typeface="Calibri" charset="0"/>
          <a:ea typeface="ＭＳ Ｐゴシック" charset="0"/>
          <a:cs typeface="ＭＳ Ｐゴシック" charset="0"/>
        </a:defRPr>
      </a:lvl9pPr>
    </p:titleStyle>
    <p:bodyStyle>
      <a:lvl1pPr marL="342714" indent="-342714" algn="l" defTabSz="914275" rtl="0" eaLnBrk="1" fontAlgn="base" hangingPunct="1">
        <a:spcBef>
          <a:spcPct val="20000"/>
        </a:spcBef>
        <a:spcAft>
          <a:spcPct val="0"/>
        </a:spcAft>
        <a:buClr>
          <a:srgbClr val="5599EE"/>
        </a:buClr>
        <a:buFont typeface="Arial" charset="0"/>
        <a:buChar char="•"/>
        <a:defRPr sz="3235" kern="1200">
          <a:solidFill>
            <a:schemeClr val="tx1"/>
          </a:solidFill>
          <a:latin typeface="Cambria" pitchFamily="18" charset="0"/>
          <a:ea typeface="ＭＳ Ｐゴシック" charset="0"/>
          <a:cs typeface="ＭＳ Ｐゴシック" charset="0"/>
        </a:defRPr>
      </a:lvl1pPr>
      <a:lvl2pPr marL="742360" indent="-284665" algn="l" defTabSz="914275" rtl="0" eaLnBrk="1" fontAlgn="base" hangingPunct="1">
        <a:spcBef>
          <a:spcPct val="20000"/>
        </a:spcBef>
        <a:spcAft>
          <a:spcPct val="0"/>
        </a:spcAft>
        <a:buClr>
          <a:srgbClr val="5599EE"/>
        </a:buClr>
        <a:buFont typeface="Arial" charset="0"/>
        <a:buChar char="–"/>
        <a:defRPr sz="2813" kern="1200">
          <a:solidFill>
            <a:schemeClr val="tx1"/>
          </a:solidFill>
          <a:latin typeface="Cambria" pitchFamily="18" charset="0"/>
          <a:ea typeface="ＭＳ Ｐゴシック" charset="0"/>
          <a:cs typeface="+mn-cs"/>
        </a:defRPr>
      </a:lvl2pPr>
      <a:lvl3pPr marL="1142006" indent="-227731" algn="l" defTabSz="914275" rtl="0" eaLnBrk="1" fontAlgn="base" hangingPunct="1">
        <a:spcBef>
          <a:spcPct val="20000"/>
        </a:spcBef>
        <a:spcAft>
          <a:spcPct val="0"/>
        </a:spcAft>
        <a:buClr>
          <a:srgbClr val="5599EE"/>
        </a:buClr>
        <a:buFont typeface="Arial" charset="0"/>
        <a:buChar char="•"/>
        <a:defRPr sz="2391" kern="1200">
          <a:solidFill>
            <a:schemeClr val="tx1"/>
          </a:solidFill>
          <a:latin typeface="Cambria" pitchFamily="18" charset="0"/>
          <a:ea typeface="ＭＳ Ｐゴシック" charset="0"/>
          <a:cs typeface="+mn-cs"/>
        </a:defRPr>
      </a:lvl3pPr>
      <a:lvl4pPr marL="1599701" indent="-227731" algn="l" defTabSz="914275" rtl="0" eaLnBrk="1" fontAlgn="base" hangingPunct="1">
        <a:spcBef>
          <a:spcPct val="20000"/>
        </a:spcBef>
        <a:spcAft>
          <a:spcPct val="0"/>
        </a:spcAft>
        <a:buClr>
          <a:srgbClr val="5599EE"/>
        </a:buClr>
        <a:buFont typeface="Arial" charset="0"/>
        <a:buChar char="–"/>
        <a:defRPr sz="1969" kern="1200">
          <a:solidFill>
            <a:schemeClr val="tx1"/>
          </a:solidFill>
          <a:latin typeface="Cambria" pitchFamily="18" charset="0"/>
          <a:ea typeface="ＭＳ Ｐゴシック" charset="0"/>
          <a:cs typeface="+mn-cs"/>
        </a:defRPr>
      </a:lvl4pPr>
      <a:lvl5pPr marL="2056280" indent="-227731" algn="l" defTabSz="914275" rtl="0" eaLnBrk="1" fontAlgn="base" hangingPunct="1">
        <a:spcBef>
          <a:spcPct val="20000"/>
        </a:spcBef>
        <a:spcAft>
          <a:spcPct val="0"/>
        </a:spcAft>
        <a:buClr>
          <a:srgbClr val="5599EE"/>
        </a:buClr>
        <a:buFont typeface="Arial" charset="0"/>
        <a:buChar char="»"/>
        <a:defRPr sz="1969" kern="1200">
          <a:solidFill>
            <a:schemeClr val="tx1"/>
          </a:solidFill>
          <a:latin typeface="Cambria" pitchFamily="18" charset="0"/>
          <a:ea typeface="ＭＳ Ｐゴシック" charset="0"/>
          <a:cs typeface="+mn-cs"/>
        </a:defRPr>
      </a:lvl5pPr>
      <a:lvl6pPr marL="2514475" indent="-228589" algn="l" defTabSz="914355"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53" indent="-228589" algn="l" defTabSz="914355"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30" indent="-228589" algn="l" defTabSz="914355"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7" indent="-228589" algn="l" defTabSz="914355"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nb-NO"/>
      </a:defPPr>
      <a:lvl1pPr marL="0" algn="l" defTabSz="914355" rtl="0" eaLnBrk="1" latinLnBrk="0" hangingPunct="1">
        <a:defRPr sz="1828" kern="1200">
          <a:solidFill>
            <a:schemeClr val="tx1"/>
          </a:solidFill>
          <a:latin typeface="+mn-lt"/>
          <a:ea typeface="+mn-ea"/>
          <a:cs typeface="+mn-cs"/>
        </a:defRPr>
      </a:lvl1pPr>
      <a:lvl2pPr marL="457177" algn="l" defTabSz="914355" rtl="0" eaLnBrk="1" latinLnBrk="0" hangingPunct="1">
        <a:defRPr sz="1828" kern="1200">
          <a:solidFill>
            <a:schemeClr val="tx1"/>
          </a:solidFill>
          <a:latin typeface="+mn-lt"/>
          <a:ea typeface="+mn-ea"/>
          <a:cs typeface="+mn-cs"/>
        </a:defRPr>
      </a:lvl2pPr>
      <a:lvl3pPr marL="914355" algn="l" defTabSz="914355" rtl="0" eaLnBrk="1" latinLnBrk="0" hangingPunct="1">
        <a:defRPr sz="1828" kern="1200">
          <a:solidFill>
            <a:schemeClr val="tx1"/>
          </a:solidFill>
          <a:latin typeface="+mn-lt"/>
          <a:ea typeface="+mn-ea"/>
          <a:cs typeface="+mn-cs"/>
        </a:defRPr>
      </a:lvl3pPr>
      <a:lvl4pPr marL="1371532" algn="l" defTabSz="914355" rtl="0" eaLnBrk="1" latinLnBrk="0" hangingPunct="1">
        <a:defRPr sz="1828" kern="1200">
          <a:solidFill>
            <a:schemeClr val="tx1"/>
          </a:solidFill>
          <a:latin typeface="+mn-lt"/>
          <a:ea typeface="+mn-ea"/>
          <a:cs typeface="+mn-cs"/>
        </a:defRPr>
      </a:lvl4pPr>
      <a:lvl5pPr marL="1828710" algn="l" defTabSz="914355" rtl="0" eaLnBrk="1" latinLnBrk="0" hangingPunct="1">
        <a:defRPr sz="1828" kern="1200">
          <a:solidFill>
            <a:schemeClr val="tx1"/>
          </a:solidFill>
          <a:latin typeface="+mn-lt"/>
          <a:ea typeface="+mn-ea"/>
          <a:cs typeface="+mn-cs"/>
        </a:defRPr>
      </a:lvl5pPr>
      <a:lvl6pPr marL="2285887" algn="l" defTabSz="914355" rtl="0" eaLnBrk="1" latinLnBrk="0" hangingPunct="1">
        <a:defRPr sz="1828" kern="1200">
          <a:solidFill>
            <a:schemeClr val="tx1"/>
          </a:solidFill>
          <a:latin typeface="+mn-lt"/>
          <a:ea typeface="+mn-ea"/>
          <a:cs typeface="+mn-cs"/>
        </a:defRPr>
      </a:lvl6pPr>
      <a:lvl7pPr marL="2743064" algn="l" defTabSz="914355" rtl="0" eaLnBrk="1" latinLnBrk="0" hangingPunct="1">
        <a:defRPr sz="1828" kern="1200">
          <a:solidFill>
            <a:schemeClr val="tx1"/>
          </a:solidFill>
          <a:latin typeface="+mn-lt"/>
          <a:ea typeface="+mn-ea"/>
          <a:cs typeface="+mn-cs"/>
        </a:defRPr>
      </a:lvl7pPr>
      <a:lvl8pPr marL="3200241" algn="l" defTabSz="914355" rtl="0" eaLnBrk="1" latinLnBrk="0" hangingPunct="1">
        <a:defRPr sz="1828" kern="1200">
          <a:solidFill>
            <a:schemeClr val="tx1"/>
          </a:solidFill>
          <a:latin typeface="+mn-lt"/>
          <a:ea typeface="+mn-ea"/>
          <a:cs typeface="+mn-cs"/>
        </a:defRPr>
      </a:lvl8pPr>
      <a:lvl9pPr marL="3657418" algn="l" defTabSz="914355" rtl="0" eaLnBrk="1" latinLnBrk="0" hangingPunct="1">
        <a:defRPr sz="182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BE5CFA2-D606-9346-81D9-6C5579154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E257533-970E-8C43-8EB0-9CD0B09CE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2A88FA-8345-2248-9C27-AF29B86E1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D3A54-2252-3740-976F-CD3DDA898965}" type="datetimeFigureOut">
              <a:rPr lang="nb-NO" smtClean="0"/>
              <a:t>25.10.2022</a:t>
            </a:fld>
            <a:endParaRPr lang="nb-NO"/>
          </a:p>
        </p:txBody>
      </p:sp>
      <p:sp>
        <p:nvSpPr>
          <p:cNvPr id="5" name="Plassholder for bunntekst 4">
            <a:extLst>
              <a:ext uri="{FF2B5EF4-FFF2-40B4-BE49-F238E27FC236}">
                <a16:creationId xmlns:a16="http://schemas.microsoft.com/office/drawing/2014/main" id="{DAD539CA-CE7D-7443-8E8A-C2FC2B0A2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2BBF044-772A-F540-B8CB-70AAB4D81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B9D11-FBFD-4662-8C17-832CC87DEEF2}" type="slidenum">
              <a:rPr lang="nb-NO" smtClean="0"/>
              <a:pPr/>
              <a:t>‹#›</a:t>
            </a:fld>
            <a:endParaRPr lang="nb-NO"/>
          </a:p>
        </p:txBody>
      </p:sp>
    </p:spTree>
    <p:extLst>
      <p:ext uri="{BB962C8B-B14F-4D97-AF65-F5344CB8AC3E}">
        <p14:creationId xmlns:p14="http://schemas.microsoft.com/office/powerpoint/2010/main" val="39797541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kyr.helsekompetanse.n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dinnorway.org/2021/11/16-birgit-inviterer-sigrid-og-didrik-erfaringer-fra-bet-fra-ei-som-har-vaert-der/" TargetMode="External"/><Relationship Id="rId2" Type="http://schemas.openxmlformats.org/officeDocument/2006/relationships/hyperlink" Target="https://www.madinnorway.org/2021/04/5-birgit-inviterer-didrik-heggdal-bet/" TargetMode="External"/><Relationship Id="rId1" Type="http://schemas.openxmlformats.org/officeDocument/2006/relationships/slideLayout" Target="../slideLayouts/slideLayout2.xml"/><Relationship Id="rId6" Type="http://schemas.openxmlformats.org/officeDocument/2006/relationships/hyperlink" Target="https://www.coe.int/en/web/bioethics/good-practices-for-reducing-and-preventing-coercion-in-mental-health-settings-in-the-council-of-europe" TargetMode="External"/><Relationship Id="rId5" Type="http://schemas.openxmlformats.org/officeDocument/2006/relationships/hyperlink" Target="https://www.who.int/publications/i/item/9789240025745" TargetMode="External"/><Relationship Id="rId4" Type="http://schemas.openxmlformats.org/officeDocument/2006/relationships/hyperlink" Target="https://kyr.helsekompetanse.no/"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sok?k=BET&amp;Source=https%3A%2F%2Fvestreviken%2Eno%2Ffag%2Dog%2Dforskning%2Futdanning%2Dog%2Dkompetanse" TargetMode="External"/><Relationship Id="rId2" Type="http://schemas.openxmlformats.org/officeDocument/2006/relationships/hyperlink" Target="https://youtu.be/l2zLCCRT-nE" TargetMode="External"/><Relationship Id="rId1" Type="http://schemas.openxmlformats.org/officeDocument/2006/relationships/slideLayout" Target="../slideLayouts/slideLayout2.xml"/><Relationship Id="rId4" Type="http://schemas.openxmlformats.org/officeDocument/2006/relationships/hyperlink" Target="mailto:Arne.lillelien@vestreviken.no"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prep.no/wp-content/uploads/2012/03/Basal-eksponeringsterapi-Heggdal-et-al.pdf" TargetMode="External"/><Relationship Id="rId3" Type="http://schemas.openxmlformats.org/officeDocument/2006/relationships/hyperlink" Target="https://www.duo.uio.no/bitstream/handle/10852/38079/hovedfagsoppgave.pdf?sequence=1" TargetMode="External"/><Relationship Id="rId7" Type="http://schemas.openxmlformats.org/officeDocument/2006/relationships/hyperlink" Target="http://www.psykologtidsskriftet.no/index.php?uid=137160&amp;a=11" TargetMode="External"/><Relationship Id="rId2" Type="http://schemas.openxmlformats.org/officeDocument/2006/relationships/hyperlink" Target="https://www.duo.uio.no/bitstream/handle/10852/48763/BK-innlevering-20-10.pdf?sequence=1" TargetMode="External"/><Relationship Id="rId1" Type="http://schemas.openxmlformats.org/officeDocument/2006/relationships/slideLayout" Target="../slideLayouts/slideLayout6.xml"/><Relationship Id="rId6" Type="http://schemas.openxmlformats.org/officeDocument/2006/relationships/hyperlink" Target="https://www.journals.uio.no/index.php/suicidologi/article/view/4682/4131" TargetMode="External"/><Relationship Id="rId11" Type="http://schemas.openxmlformats.org/officeDocument/2006/relationships/hyperlink" Target="https://sykepleien.no/sites/sykepleien.no/files/electronic-issues/articles/14ps2_bet_ny_3351.pdf" TargetMode="External"/><Relationship Id="rId5" Type="http://schemas.openxmlformats.org/officeDocument/2006/relationships/hyperlink" Target="http://www.psykologtidsskriftet.no/index.php?seks_id=465591&amp;a=3" TargetMode="External"/><Relationship Id="rId10" Type="http://schemas.openxmlformats.org/officeDocument/2006/relationships/hyperlink" Target="https://www.duo.uio.no/bitstream/handle/10852/18033/Alsos-Malin.pdf?sequence=1" TargetMode="External"/><Relationship Id="rId4" Type="http://schemas.openxmlformats.org/officeDocument/2006/relationships/hyperlink" Target="https://tidsskriftet.no/2018/03/originalartikkel/medisinfri-etter-basal-eksponeringsterapi" TargetMode="External"/><Relationship Id="rId9" Type="http://schemas.openxmlformats.org/officeDocument/2006/relationships/hyperlink" Target="https://www.ncbi.nlm.nih.gov/pmc/articles/PMC516503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e.int/en/web/bioethics/hospital-based-initiatives/-/highest_rated_assets/2fqlxqVUZDqT/content/basal-exposure-therapy-bet-combined-with-complementary-external-control-cer-norway?inheritRedirect=false&amp;redirect=https%3A%2F%2Fwww.coe.int%2Fen%2Fweb%2Fbioethics%2Fhospital-based-initiatives%3Fp_p_id%3D194_INSTANCE_2fqlxqVUZDqT%26p_p_lifecycle%3D0%26p_p_state%3Dnormal%26p_p_mode%3Dview%26p_p_col_id%3Dcolumn-4%26p_p_col_count%3D2"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49822D-ACAD-AA42-9B16-A6476861DE7E}"/>
              </a:ext>
            </a:extLst>
          </p:cNvPr>
          <p:cNvSpPr>
            <a:spLocks noGrp="1"/>
          </p:cNvSpPr>
          <p:nvPr>
            <p:ph type="ctrTitle"/>
          </p:nvPr>
        </p:nvSpPr>
        <p:spPr>
          <a:xfrm>
            <a:off x="270546" y="537682"/>
            <a:ext cx="11700452" cy="2472887"/>
          </a:xfrm>
        </p:spPr>
        <p:txBody>
          <a:bodyPr>
            <a:normAutofit fontScale="90000"/>
          </a:bodyPr>
          <a:lstStyle/>
          <a:p>
            <a:pPr>
              <a:lnSpc>
                <a:spcPct val="110000"/>
              </a:lnSpc>
              <a:spcBef>
                <a:spcPts val="4200"/>
              </a:spcBef>
              <a:spcAft>
                <a:spcPts val="7800"/>
              </a:spcAft>
              <a:tabLst>
                <a:tab pos="0" algn="l"/>
                <a:tab pos="914400" algn="l"/>
                <a:tab pos="1828800" algn="l"/>
                <a:tab pos="2741613" algn="l"/>
                <a:tab pos="3657600" algn="l"/>
                <a:tab pos="4570413" algn="l"/>
                <a:tab pos="5484813" algn="l"/>
                <a:tab pos="6399213" algn="l"/>
                <a:tab pos="7315200" algn="l"/>
                <a:tab pos="8228013" algn="l"/>
                <a:tab pos="9142413" algn="l"/>
                <a:tab pos="10056813" algn="l"/>
              </a:tabLst>
            </a:pPr>
            <a:r>
              <a:rPr lang="nb-NO" altLang="nb-NO" sz="4000" b="1" dirty="0">
                <a:solidFill>
                  <a:srgbClr val="002060"/>
                </a:solidFill>
                <a:latin typeface="Calibri" panose="020F0502020204030204" pitchFamily="34" charset="0"/>
                <a:ea typeface="ＭＳ Ｐゴシック" panose="020B0600070205080204" pitchFamily="34" charset="-128"/>
              </a:rPr>
              <a:t/>
            </a:r>
            <a:br>
              <a:rPr lang="nb-NO" altLang="nb-NO" sz="4000" b="1" dirty="0">
                <a:solidFill>
                  <a:srgbClr val="002060"/>
                </a:solidFill>
                <a:latin typeface="Calibri" panose="020F0502020204030204" pitchFamily="34" charset="0"/>
                <a:ea typeface="ＭＳ Ｐゴシック" panose="020B0600070205080204" pitchFamily="34" charset="-128"/>
              </a:rPr>
            </a:br>
            <a:r>
              <a:rPr lang="nb-NO" altLang="nb-NO" sz="40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Basal eksponeringsterapi</a:t>
            </a:r>
            <a:r>
              <a:rPr lang="nb-NO" altLang="nb-NO" sz="12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a:r>
            <a:br>
              <a:rPr lang="nb-NO" altLang="nb-NO" sz="12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br>
            <a:r>
              <a:rPr lang="nb-NO" altLang="nb-NO" sz="1200" dirty="0">
                <a:solidFill>
                  <a:srgbClr val="002060"/>
                </a:solidFill>
                <a:latin typeface="+mn-lt"/>
                <a:ea typeface="ＭＳ Ｐゴシック" panose="020B0600070205080204" pitchFamily="34" charset="-128"/>
              </a:rPr>
              <a:t/>
            </a:r>
            <a:br>
              <a:rPr lang="nb-NO" altLang="nb-NO" sz="1200" dirty="0">
                <a:solidFill>
                  <a:srgbClr val="002060"/>
                </a:solidFill>
                <a:latin typeface="+mn-lt"/>
                <a:ea typeface="ＭＳ Ｐゴシック" panose="020B0600070205080204" pitchFamily="34" charset="-128"/>
              </a:rPr>
            </a:br>
            <a:r>
              <a:rPr lang="nb-NO" sz="3200" dirty="0">
                <a:solidFill>
                  <a:srgbClr val="002060"/>
                </a:solidFill>
                <a:latin typeface="+mn-lt"/>
              </a:rPr>
              <a:t>En personsentrert, rettighetsbasert og </a:t>
            </a:r>
            <a:r>
              <a:rPr lang="nb-NO" sz="3200" dirty="0" err="1">
                <a:solidFill>
                  <a:srgbClr val="002060"/>
                </a:solidFill>
                <a:latin typeface="+mn-lt"/>
              </a:rPr>
              <a:t>recovery</a:t>
            </a:r>
            <a:r>
              <a:rPr lang="nb-NO" sz="3200" dirty="0">
                <a:solidFill>
                  <a:srgbClr val="002060"/>
                </a:solidFill>
                <a:latin typeface="+mn-lt"/>
              </a:rPr>
              <a:t>-orientert behandlingstilnærming til psykiske helseutfordringer </a:t>
            </a:r>
            <a:r>
              <a:rPr lang="nb-NO" altLang="nb-NO" sz="1200" b="1" dirty="0">
                <a:solidFill>
                  <a:srgbClr val="002060"/>
                </a:solidFill>
                <a:latin typeface="Calibri" panose="020F0502020204030204" pitchFamily="34" charset="0"/>
                <a:ea typeface="ＭＳ Ｐゴシック" panose="020B0600070205080204" pitchFamily="34" charset="-128"/>
              </a:rPr>
              <a:t/>
            </a:r>
            <a:br>
              <a:rPr lang="nb-NO" altLang="nb-NO" sz="1200" b="1" dirty="0">
                <a:solidFill>
                  <a:srgbClr val="002060"/>
                </a:solidFill>
                <a:latin typeface="Calibri" panose="020F0502020204030204" pitchFamily="34" charset="0"/>
                <a:ea typeface="ＭＳ Ｐゴシック" panose="020B0600070205080204" pitchFamily="34" charset="-128"/>
              </a:rPr>
            </a:br>
            <a:endParaRPr lang="nb-NO" altLang="nb-NO" sz="1200" dirty="0">
              <a:solidFill>
                <a:srgbClr val="002060"/>
              </a:solidFill>
              <a:latin typeface="Calibri" panose="020F0502020204030204" pitchFamily="34" charset="0"/>
              <a:ea typeface="ＭＳ Ｐゴシック" panose="020B0600070205080204" pitchFamily="34" charset="-128"/>
            </a:endParaRPr>
          </a:p>
        </p:txBody>
      </p:sp>
      <p:sp>
        <p:nvSpPr>
          <p:cNvPr id="3" name="Undertittel 2">
            <a:extLst>
              <a:ext uri="{FF2B5EF4-FFF2-40B4-BE49-F238E27FC236}">
                <a16:creationId xmlns:a16="http://schemas.microsoft.com/office/drawing/2014/main" id="{9D52C9A5-E524-3C4E-9186-CFC0A7789C6B}"/>
              </a:ext>
            </a:extLst>
          </p:cNvPr>
          <p:cNvSpPr>
            <a:spLocks noGrp="1"/>
          </p:cNvSpPr>
          <p:nvPr>
            <p:ph type="subTitle" idx="1"/>
          </p:nvPr>
        </p:nvSpPr>
        <p:spPr>
          <a:xfrm>
            <a:off x="1179618" y="5970332"/>
            <a:ext cx="8154882" cy="703598"/>
          </a:xfrm>
        </p:spPr>
        <p:txBody>
          <a:bodyPr>
            <a:normAutofit/>
          </a:bodyPr>
          <a:lstStyle/>
          <a:p>
            <a:r>
              <a:rPr lang="nb-NO" sz="2800" dirty="0">
                <a:solidFill>
                  <a:schemeClr val="accent1"/>
                </a:solidFill>
              </a:rPr>
              <a:t> Akuttnettverket 24.10.2022</a:t>
            </a:r>
          </a:p>
        </p:txBody>
      </p:sp>
      <p:sp>
        <p:nvSpPr>
          <p:cNvPr id="7" name="TekstSylinder 6">
            <a:extLst>
              <a:ext uri="{FF2B5EF4-FFF2-40B4-BE49-F238E27FC236}">
                <a16:creationId xmlns:a16="http://schemas.microsoft.com/office/drawing/2014/main" id="{7F5111C7-6840-3044-8968-E66875925E50}"/>
              </a:ext>
            </a:extLst>
          </p:cNvPr>
          <p:cNvSpPr txBox="1"/>
          <p:nvPr/>
        </p:nvSpPr>
        <p:spPr>
          <a:xfrm>
            <a:off x="3030782" y="3714665"/>
            <a:ext cx="4932118" cy="1477328"/>
          </a:xfrm>
          <a:prstGeom prst="rect">
            <a:avLst/>
          </a:prstGeom>
          <a:noFill/>
        </p:spPr>
        <p:txBody>
          <a:bodyPr wrap="square" rtlCol="0">
            <a:spAutoFit/>
          </a:bodyPr>
          <a:lstStyle/>
          <a:p>
            <a:pPr algn="ctr"/>
            <a:r>
              <a:rPr lang="nb-NO" dirty="0"/>
              <a:t>Arne Lillelien</a:t>
            </a:r>
          </a:p>
          <a:p>
            <a:pPr algn="ctr"/>
            <a:r>
              <a:rPr lang="nb-NO" dirty="0"/>
              <a:t>Fagutvikler BET-seksjonen - Blakstad sykehus</a:t>
            </a:r>
          </a:p>
          <a:p>
            <a:pPr algn="ctr"/>
            <a:endParaRPr lang="nb-NO" dirty="0"/>
          </a:p>
          <a:p>
            <a:pPr algn="ctr"/>
            <a:r>
              <a:rPr lang="nb-NO" dirty="0"/>
              <a:t>Hanna Mantila</a:t>
            </a:r>
          </a:p>
          <a:p>
            <a:pPr algn="ctr"/>
            <a:r>
              <a:rPr lang="nb-NO" dirty="0"/>
              <a:t>Spesialrådgiver samhandling - Blakstad sykehus</a:t>
            </a:r>
          </a:p>
        </p:txBody>
      </p:sp>
    </p:spTree>
    <p:extLst>
      <p:ext uri="{BB962C8B-B14F-4D97-AF65-F5344CB8AC3E}">
        <p14:creationId xmlns:p14="http://schemas.microsoft.com/office/powerpoint/2010/main" val="348194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6FA8E799-5BEE-D046-BC2B-126B4CF9E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66" y="2564355"/>
            <a:ext cx="3246470" cy="214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kstSylinder 1">
            <a:extLst>
              <a:ext uri="{FF2B5EF4-FFF2-40B4-BE49-F238E27FC236}">
                <a16:creationId xmlns:a16="http://schemas.microsoft.com/office/drawing/2014/main" id="{672C3F57-CDFB-6241-9E6F-684466B72120}"/>
              </a:ext>
            </a:extLst>
          </p:cNvPr>
          <p:cNvSpPr txBox="1">
            <a:spLocks noChangeArrowheads="1"/>
          </p:cNvSpPr>
          <p:nvPr/>
        </p:nvSpPr>
        <p:spPr bwMode="auto">
          <a:xfrm>
            <a:off x="4366150" y="1586394"/>
            <a:ext cx="3168322"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0" rIns="91441" bIns="45720">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1266" b="1">
                <a:latin typeface="Arial" panose="020B0604020202020204" pitchFamily="34" charset="0"/>
              </a:rPr>
              <a:t>Opplevelse av håpløshet, fortvilelse og hjelpeløshet i møte med livsomstendigheter (indre opplevelser)</a:t>
            </a:r>
          </a:p>
        </p:txBody>
      </p:sp>
      <p:sp>
        <p:nvSpPr>
          <p:cNvPr id="24579" name="TekstSylinder 2">
            <a:extLst>
              <a:ext uri="{FF2B5EF4-FFF2-40B4-BE49-F238E27FC236}">
                <a16:creationId xmlns:a16="http://schemas.microsoft.com/office/drawing/2014/main" id="{78848AF1-A4BF-4B4B-92E5-949BEC977C6E}"/>
              </a:ext>
            </a:extLst>
          </p:cNvPr>
          <p:cNvSpPr txBox="1">
            <a:spLocks noChangeArrowheads="1"/>
          </p:cNvSpPr>
          <p:nvPr/>
        </p:nvSpPr>
        <p:spPr bwMode="auto">
          <a:xfrm>
            <a:off x="8000009" y="3258751"/>
            <a:ext cx="1944756"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0" rIns="91441" bIns="45720">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1266" b="1">
                <a:latin typeface="Arial" panose="020B0604020202020204" pitchFamily="34" charset="0"/>
              </a:rPr>
              <a:t>Smerteuttrykk i form av selvskading eller andre symptomer på psykisk lidelse</a:t>
            </a:r>
          </a:p>
        </p:txBody>
      </p:sp>
      <p:sp>
        <p:nvSpPr>
          <p:cNvPr id="24580" name="TekstSylinder 3">
            <a:extLst>
              <a:ext uri="{FF2B5EF4-FFF2-40B4-BE49-F238E27FC236}">
                <a16:creationId xmlns:a16="http://schemas.microsoft.com/office/drawing/2014/main" id="{45637E52-ABF9-5143-8D74-BAC5FDD68E02}"/>
              </a:ext>
            </a:extLst>
          </p:cNvPr>
          <p:cNvSpPr txBox="1">
            <a:spLocks noChangeArrowheads="1"/>
          </p:cNvSpPr>
          <p:nvPr/>
        </p:nvSpPr>
        <p:spPr bwMode="auto">
          <a:xfrm>
            <a:off x="4438716" y="5276072"/>
            <a:ext cx="3024307"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0" rIns="91441" bIns="45720">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1266" b="1">
                <a:latin typeface="Arial" panose="020B0604020202020204" pitchFamily="34" charset="0"/>
              </a:rPr>
              <a:t>Stabiliserende (ytre regulering) tiltak forvaltet av helsevesenet (innleggelse, medikamenter mm)</a:t>
            </a:r>
          </a:p>
        </p:txBody>
      </p:sp>
      <p:sp>
        <p:nvSpPr>
          <p:cNvPr id="24581" name="TekstSylinder 4">
            <a:extLst>
              <a:ext uri="{FF2B5EF4-FFF2-40B4-BE49-F238E27FC236}">
                <a16:creationId xmlns:a16="http://schemas.microsoft.com/office/drawing/2014/main" id="{F6F528E1-64FB-3D42-B7F0-EF409C9852E2}"/>
              </a:ext>
            </a:extLst>
          </p:cNvPr>
          <p:cNvSpPr txBox="1">
            <a:spLocks noChangeArrowheads="1"/>
          </p:cNvSpPr>
          <p:nvPr/>
        </p:nvSpPr>
        <p:spPr bwMode="auto">
          <a:xfrm>
            <a:off x="1919017" y="3258751"/>
            <a:ext cx="237680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1" tIns="45720" rIns="91441" bIns="45720">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1266" b="1">
                <a:latin typeface="Arial" panose="020B0604020202020204" pitchFamily="34" charset="0"/>
              </a:rPr>
              <a:t>Redusert opplevelse av egen mestring, redusert evne til selvregulering</a:t>
            </a:r>
          </a:p>
        </p:txBody>
      </p:sp>
      <p:sp>
        <p:nvSpPr>
          <p:cNvPr id="8" name="Bøyd pil 7">
            <a:extLst>
              <a:ext uri="{FF2B5EF4-FFF2-40B4-BE49-F238E27FC236}">
                <a16:creationId xmlns:a16="http://schemas.microsoft.com/office/drawing/2014/main" id="{8F2C08FD-99A8-B747-8957-D68EB5834960}"/>
              </a:ext>
            </a:extLst>
          </p:cNvPr>
          <p:cNvSpPr/>
          <p:nvPr/>
        </p:nvSpPr>
        <p:spPr>
          <a:xfrm>
            <a:off x="2783105" y="1618770"/>
            <a:ext cx="1440147" cy="115211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441" tIns="45720" rIns="91441" bIns="45720" anchor="ctr"/>
          <a:lstStyle/>
          <a:p>
            <a:pPr algn="ctr" eaLnBrk="1" hangingPunct="1">
              <a:defRPr/>
            </a:pPr>
            <a:endParaRPr lang="nb-NO">
              <a:solidFill>
                <a:schemeClr val="tx1"/>
              </a:solidFill>
            </a:endParaRPr>
          </a:p>
        </p:txBody>
      </p:sp>
      <p:sp>
        <p:nvSpPr>
          <p:cNvPr id="9" name="Bøyd pil 8">
            <a:extLst>
              <a:ext uri="{FF2B5EF4-FFF2-40B4-BE49-F238E27FC236}">
                <a16:creationId xmlns:a16="http://schemas.microsoft.com/office/drawing/2014/main" id="{A2316B86-537F-424A-803C-21B1ECBA5546}"/>
              </a:ext>
            </a:extLst>
          </p:cNvPr>
          <p:cNvSpPr/>
          <p:nvPr/>
        </p:nvSpPr>
        <p:spPr>
          <a:xfrm rot="5400000">
            <a:off x="7928559" y="1565183"/>
            <a:ext cx="1261524" cy="16567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441" tIns="45720" rIns="91441" bIns="45720" anchor="ctr"/>
          <a:lstStyle/>
          <a:p>
            <a:pPr algn="ctr" eaLnBrk="1" hangingPunct="1">
              <a:defRPr/>
            </a:pPr>
            <a:endParaRPr lang="nb-NO">
              <a:solidFill>
                <a:schemeClr val="tx1"/>
              </a:solidFill>
            </a:endParaRPr>
          </a:p>
        </p:txBody>
      </p:sp>
      <p:sp>
        <p:nvSpPr>
          <p:cNvPr id="10" name="Bøyd pil 9">
            <a:extLst>
              <a:ext uri="{FF2B5EF4-FFF2-40B4-BE49-F238E27FC236}">
                <a16:creationId xmlns:a16="http://schemas.microsoft.com/office/drawing/2014/main" id="{7B3FE088-15CD-BA41-8F3F-67D1FC3E4906}"/>
              </a:ext>
            </a:extLst>
          </p:cNvPr>
          <p:cNvSpPr/>
          <p:nvPr/>
        </p:nvSpPr>
        <p:spPr>
          <a:xfrm rot="10800000">
            <a:off x="7795708" y="4492364"/>
            <a:ext cx="1440147" cy="13675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441" tIns="45720" rIns="91441" bIns="45720" anchor="ctr"/>
          <a:lstStyle/>
          <a:p>
            <a:pPr algn="ctr" eaLnBrk="1" hangingPunct="1">
              <a:defRPr/>
            </a:pPr>
            <a:endParaRPr lang="nb-NO">
              <a:solidFill>
                <a:schemeClr val="tx1"/>
              </a:solidFill>
            </a:endParaRPr>
          </a:p>
        </p:txBody>
      </p:sp>
      <p:sp>
        <p:nvSpPr>
          <p:cNvPr id="11" name="Bøyd pil 10">
            <a:extLst>
              <a:ext uri="{FF2B5EF4-FFF2-40B4-BE49-F238E27FC236}">
                <a16:creationId xmlns:a16="http://schemas.microsoft.com/office/drawing/2014/main" id="{17F95F7A-38E5-3543-923F-AEB55E63BE57}"/>
              </a:ext>
            </a:extLst>
          </p:cNvPr>
          <p:cNvSpPr/>
          <p:nvPr/>
        </p:nvSpPr>
        <p:spPr>
          <a:xfrm rot="16200000">
            <a:off x="2765243" y="4254573"/>
            <a:ext cx="1368697" cy="15473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91441" tIns="45720" rIns="91441" bIns="45720" anchor="ctr"/>
          <a:lstStyle/>
          <a:p>
            <a:pPr algn="ctr" eaLnBrk="1" hangingPunct="1">
              <a:defRPr/>
            </a:pPr>
            <a:endParaRPr lang="nb-NO">
              <a:solidFill>
                <a:schemeClr val="tx1"/>
              </a:solidFill>
            </a:endParaRPr>
          </a:p>
        </p:txBody>
      </p:sp>
      <p:sp>
        <p:nvSpPr>
          <p:cNvPr id="24586" name="TekstSylinder 11">
            <a:extLst>
              <a:ext uri="{FF2B5EF4-FFF2-40B4-BE49-F238E27FC236}">
                <a16:creationId xmlns:a16="http://schemas.microsoft.com/office/drawing/2014/main" id="{AE63C33B-5C59-8A49-AAEB-77F378329B00}"/>
              </a:ext>
            </a:extLst>
          </p:cNvPr>
          <p:cNvSpPr txBox="1">
            <a:spLocks noChangeArrowheads="1"/>
          </p:cNvSpPr>
          <p:nvPr/>
        </p:nvSpPr>
        <p:spPr bwMode="auto">
          <a:xfrm>
            <a:off x="2035122" y="631878"/>
            <a:ext cx="8612937"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1" tIns="45720" rIns="91441" bIns="45720">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3094" b="1" i="1">
                <a:latin typeface="Arial" panose="020B0604020202020204" pitchFamily="34" charset="0"/>
              </a:rPr>
              <a:t>Termostaten er innstilt på:  smerten må bort!</a:t>
            </a:r>
          </a:p>
        </p:txBody>
      </p:sp>
      <p:sp>
        <p:nvSpPr>
          <p:cNvPr id="24587" name="TekstSylinder 1">
            <a:extLst>
              <a:ext uri="{FF2B5EF4-FFF2-40B4-BE49-F238E27FC236}">
                <a16:creationId xmlns:a16="http://schemas.microsoft.com/office/drawing/2014/main" id="{6E9BAA8A-2D1E-9542-AB9E-362EE708929F}"/>
              </a:ext>
            </a:extLst>
          </p:cNvPr>
          <p:cNvSpPr txBox="1">
            <a:spLocks noChangeArrowheads="1"/>
          </p:cNvSpPr>
          <p:nvPr/>
        </p:nvSpPr>
        <p:spPr bwMode="auto">
          <a:xfrm>
            <a:off x="1993816" y="6208260"/>
            <a:ext cx="79111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742950" indent="-285750">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0"/>
              </a:spcBef>
              <a:buClrTx/>
              <a:buFontTx/>
              <a:buNone/>
            </a:pPr>
            <a:r>
              <a:rPr lang="nb-NO" altLang="nb-NO" sz="2250" b="1">
                <a:latin typeface="Arial" panose="020B0604020202020204" pitchFamily="34" charset="0"/>
              </a:rPr>
              <a:t>Konsekvens: Økende innstilthet på å at smerten må bort</a:t>
            </a:r>
          </a:p>
        </p:txBody>
      </p:sp>
    </p:spTree>
    <p:extLst>
      <p:ext uri="{BB962C8B-B14F-4D97-AF65-F5344CB8AC3E}">
        <p14:creationId xmlns:p14="http://schemas.microsoft.com/office/powerpoint/2010/main" val="360904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49B5F5-C0CF-030C-FA57-8B311AA45889}"/>
              </a:ext>
            </a:extLst>
          </p:cNvPr>
          <p:cNvSpPr>
            <a:spLocks noGrp="1"/>
          </p:cNvSpPr>
          <p:nvPr>
            <p:ph type="title"/>
          </p:nvPr>
        </p:nvSpPr>
        <p:spPr>
          <a:xfrm>
            <a:off x="523934" y="1185382"/>
            <a:ext cx="10515600" cy="1325563"/>
          </a:xfrm>
        </p:spPr>
        <p:txBody>
          <a:bodyPr>
            <a:normAutofit/>
          </a:bodyPr>
          <a:lstStyle/>
          <a:p>
            <a:pPr algn="ctr"/>
            <a:r>
              <a:rPr lang="nb-NO" sz="5400" b="1" dirty="0">
                <a:solidFill>
                  <a:srgbClr val="002060"/>
                </a:solidFill>
                <a:latin typeface="+mn-lt"/>
              </a:rPr>
              <a:t>To og to-summing i 1. min </a:t>
            </a:r>
          </a:p>
        </p:txBody>
      </p:sp>
      <p:sp>
        <p:nvSpPr>
          <p:cNvPr id="3" name="Plassholder for innhold 2">
            <a:extLst>
              <a:ext uri="{FF2B5EF4-FFF2-40B4-BE49-F238E27FC236}">
                <a16:creationId xmlns:a16="http://schemas.microsoft.com/office/drawing/2014/main" id="{F0953F4E-EBA0-EA25-3994-5A8AA96C31A1}"/>
              </a:ext>
            </a:extLst>
          </p:cNvPr>
          <p:cNvSpPr>
            <a:spLocks noGrp="1"/>
          </p:cNvSpPr>
          <p:nvPr>
            <p:ph idx="1"/>
          </p:nvPr>
        </p:nvSpPr>
        <p:spPr>
          <a:xfrm>
            <a:off x="624939" y="2045319"/>
            <a:ext cx="10942122" cy="3794007"/>
          </a:xfrm>
        </p:spPr>
        <p:txBody>
          <a:bodyPr>
            <a:normAutofit/>
          </a:bodyPr>
          <a:lstStyle/>
          <a:p>
            <a:pPr marL="0" indent="0" algn="ctr">
              <a:lnSpc>
                <a:spcPct val="110000"/>
              </a:lnSpc>
              <a:spcBef>
                <a:spcPts val="0"/>
              </a:spcBef>
              <a:spcAft>
                <a:spcPts val="1800"/>
              </a:spcAft>
              <a:buNone/>
            </a:pPr>
            <a:endParaRPr lang="nb-NO" sz="4400" dirty="0"/>
          </a:p>
          <a:p>
            <a:pPr marL="0" indent="0" algn="ctr">
              <a:lnSpc>
                <a:spcPct val="110000"/>
              </a:lnSpc>
              <a:spcBef>
                <a:spcPts val="0"/>
              </a:spcBef>
              <a:spcAft>
                <a:spcPts val="1800"/>
              </a:spcAft>
              <a:buNone/>
            </a:pPr>
            <a:r>
              <a:rPr lang="nb-NO" sz="4400" dirty="0"/>
              <a:t>Hva tenker dere om </a:t>
            </a:r>
            <a:r>
              <a:rPr lang="nb-NO" sz="4400" dirty="0" err="1"/>
              <a:t>WHO`s</a:t>
            </a:r>
            <a:r>
              <a:rPr lang="nb-NO" sz="4400" dirty="0"/>
              <a:t> definisjon av helse som «fravær av smerte»?</a:t>
            </a:r>
          </a:p>
        </p:txBody>
      </p:sp>
    </p:spTree>
    <p:extLst>
      <p:ext uri="{BB962C8B-B14F-4D97-AF65-F5344CB8AC3E}">
        <p14:creationId xmlns:p14="http://schemas.microsoft.com/office/powerpoint/2010/main" val="91421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39290F-F714-F444-A307-5F7D13C89873}"/>
              </a:ext>
            </a:extLst>
          </p:cNvPr>
          <p:cNvSpPr>
            <a:spLocks noGrp="1"/>
          </p:cNvSpPr>
          <p:nvPr>
            <p:ph type="title"/>
          </p:nvPr>
        </p:nvSpPr>
        <p:spPr>
          <a:xfrm>
            <a:off x="585216" y="1351136"/>
            <a:ext cx="10113264" cy="3661048"/>
          </a:xfrm>
        </p:spPr>
        <p:txBody>
          <a:bodyPr>
            <a:normAutofit fontScale="90000"/>
          </a:bodyPr>
          <a:lstStyle/>
          <a:p>
            <a:pPr marR="0" lvl="0" defTabSz="914400" rtl="0" eaLnBrk="1" fontAlgn="auto" latinLnBrk="0" hangingPunct="1">
              <a:lnSpc>
                <a:spcPct val="90000"/>
              </a:lnSpc>
              <a:spcBef>
                <a:spcPts val="1000"/>
              </a:spcBef>
              <a:spcAft>
                <a:spcPts val="0"/>
              </a:spcAft>
              <a:buClrTx/>
              <a:buSzTx/>
              <a:tabLst/>
              <a:defRPr/>
            </a:pPr>
            <a:r>
              <a:rPr kumimoji="0" lang="nb-NO" sz="36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mn-ea"/>
                <a:cs typeface="+mn-cs"/>
              </a:rPr>
              <a:t>«et veikart for å avvikle institusjonalisering og tvangsinnleggelser i behandling»:</a:t>
            </a:r>
            <a:r>
              <a:rPr kumimoji="0" lang="nb-NO" sz="3600" b="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mn-cs"/>
              </a:rPr>
              <a:t/>
            </a:r>
            <a:br>
              <a:rPr kumimoji="0" lang="nb-NO" sz="3600" b="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n-ea"/>
                <a:cs typeface="+mn-cs"/>
              </a:rPr>
            </a:br>
            <a:r>
              <a:rPr lang="nb-NO" sz="4800" dirty="0"/>
              <a:t/>
            </a:r>
            <a:br>
              <a:rPr lang="nb-NO" sz="4800" dirty="0"/>
            </a:br>
            <a:r>
              <a:rPr lang="nb-NO" sz="4800" dirty="0"/>
              <a:t>Forholdet til smerte er problemet</a:t>
            </a:r>
            <a:br>
              <a:rPr lang="nb-NO" sz="4800" dirty="0"/>
            </a:br>
            <a:r>
              <a:rPr lang="nb-NO" sz="4800" dirty="0"/>
              <a:t>Endre forholdet til smerte er løsningen</a:t>
            </a:r>
            <a:br>
              <a:rPr lang="nb-NO" sz="4800" dirty="0"/>
            </a:br>
            <a:r>
              <a:rPr lang="nb-NO" sz="4800" dirty="0"/>
              <a:t> </a:t>
            </a:r>
            <a:br>
              <a:rPr lang="nb-NO" sz="4800" dirty="0"/>
            </a:br>
            <a:r>
              <a:rPr lang="nb-NO" sz="8900" dirty="0">
                <a:latin typeface="Arial Hebrew" pitchFamily="2" charset="-79"/>
                <a:cs typeface="Arial Hebrew" pitchFamily="2" charset="-79"/>
              </a:rPr>
              <a:t>I</a:t>
            </a:r>
          </a:p>
        </p:txBody>
      </p:sp>
      <p:sp>
        <p:nvSpPr>
          <p:cNvPr id="3" name="Plassholder for innhold 2">
            <a:extLst>
              <a:ext uri="{FF2B5EF4-FFF2-40B4-BE49-F238E27FC236}">
                <a16:creationId xmlns:a16="http://schemas.microsoft.com/office/drawing/2014/main" id="{82ABE1D5-810C-CE4F-8931-4814CBF4F000}"/>
              </a:ext>
            </a:extLst>
          </p:cNvPr>
          <p:cNvSpPr>
            <a:spLocks noGrp="1"/>
          </p:cNvSpPr>
          <p:nvPr>
            <p:ph idx="1"/>
          </p:nvPr>
        </p:nvSpPr>
        <p:spPr>
          <a:xfrm>
            <a:off x="822960" y="5839967"/>
            <a:ext cx="9875520" cy="1152144"/>
          </a:xfrm>
        </p:spPr>
        <p:txBody>
          <a:bodyPr>
            <a:normAutofit/>
          </a:bodyPr>
          <a:lstStyle/>
          <a:p>
            <a:pPr marL="0" indent="0">
              <a:buNone/>
            </a:pPr>
            <a:r>
              <a:rPr lang="nb-NO" sz="4000" dirty="0"/>
              <a:t>Kort om BET som psykoterapeutisk modell</a:t>
            </a:r>
          </a:p>
        </p:txBody>
      </p:sp>
    </p:spTree>
    <p:extLst>
      <p:ext uri="{BB962C8B-B14F-4D97-AF65-F5344CB8AC3E}">
        <p14:creationId xmlns:p14="http://schemas.microsoft.com/office/powerpoint/2010/main" val="375805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7435" y="356659"/>
            <a:ext cx="10972800" cy="1143000"/>
          </a:xfrm>
        </p:spPr>
        <p:txBody>
          <a:bodyPr rtlCol="0">
            <a:normAutofit/>
          </a:bodyPr>
          <a:lstStyle/>
          <a:p>
            <a:pPr>
              <a:defRPr/>
            </a:pPr>
            <a:r>
              <a:rPr lang="nb-NO" dirty="0">
                <a:solidFill>
                  <a:schemeClr val="tx2">
                    <a:satMod val="200000"/>
                  </a:schemeClr>
                </a:solidFill>
              </a:rPr>
              <a:t>Sitater: tidligere pasienter</a:t>
            </a:r>
            <a:endParaRPr lang="nb-NO" dirty="0"/>
          </a:p>
        </p:txBody>
      </p:sp>
      <p:sp>
        <p:nvSpPr>
          <p:cNvPr id="9219" name="Plassholder for innhold 2"/>
          <p:cNvSpPr>
            <a:spLocks noGrp="1"/>
          </p:cNvSpPr>
          <p:nvPr>
            <p:ph sz="quarter" idx="1"/>
          </p:nvPr>
        </p:nvSpPr>
        <p:spPr>
          <a:xfrm>
            <a:off x="609600" y="1604797"/>
            <a:ext cx="10972800" cy="4920547"/>
          </a:xfrm>
        </p:spPr>
        <p:txBody>
          <a:bodyPr>
            <a:normAutofit fontScale="92500" lnSpcReduction="20000"/>
          </a:bodyPr>
          <a:lstStyle/>
          <a:p>
            <a:pPr eaLnBrk="1" hangingPunct="1"/>
            <a:r>
              <a:rPr lang="nb-NO" altLang="nb-NO" i="1" dirty="0"/>
              <a:t>Det var følelsene mine jeg var redd for. Fordi jeg ikke taklet følelsene mine begynte jeg med selvskading og spiseproblemer. Så ble det sterkere og det ble mer dramatikk. Det blir som narkotika, man får behov for mer agering for å klare å leve og kjenne at du lever, og også for å holde unna følelsene som du er redd for </a:t>
            </a:r>
          </a:p>
          <a:p>
            <a:pPr eaLnBrk="1" hangingPunct="1"/>
            <a:endParaRPr lang="nb-NO" altLang="nb-NO" i="1" dirty="0"/>
          </a:p>
          <a:p>
            <a:pPr eaLnBrk="1" hangingPunct="1"/>
            <a:r>
              <a:rPr lang="nb-NO" altLang="nb-NO" i="1" dirty="0"/>
              <a:t>(…) når jeg står der så slutter hodet og funke, og det eneste jeg klarte å fokusere på var at jeg måtte vekk </a:t>
            </a:r>
          </a:p>
          <a:p>
            <a:pPr eaLnBrk="1" hangingPunct="1"/>
            <a:endParaRPr lang="nb-NO" altLang="nb-NO" i="1" dirty="0"/>
          </a:p>
          <a:p>
            <a:pPr eaLnBrk="1" hangingPunct="1"/>
            <a:r>
              <a:rPr lang="nb-NO" altLang="nb-NO" i="1" dirty="0"/>
              <a:t>Det er frykten som er så innmari stor (...) Det er frykten for noe som jeg kjenner vokser, så da må jeg gjøre noe panisk hele tiden </a:t>
            </a:r>
            <a:endParaRPr lang="nb-NO" altLang="nb-NO" dirty="0"/>
          </a:p>
          <a:p>
            <a:pPr eaLnBrk="1" hangingPunct="1"/>
            <a:endParaRPr lang="nb-NO" altLang="nb-NO" dirty="0"/>
          </a:p>
        </p:txBody>
      </p:sp>
    </p:spTree>
    <p:extLst>
      <p:ext uri="{BB962C8B-B14F-4D97-AF65-F5344CB8AC3E}">
        <p14:creationId xmlns:p14="http://schemas.microsoft.com/office/powerpoint/2010/main" val="9299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pil 4">
            <a:extLst>
              <a:ext uri="{FF2B5EF4-FFF2-40B4-BE49-F238E27FC236}">
                <a16:creationId xmlns:a16="http://schemas.microsoft.com/office/drawing/2014/main" id="{DAF3CA0C-24E8-C74F-BA60-C00A2F07C098}"/>
              </a:ext>
            </a:extLst>
          </p:cNvPr>
          <p:cNvCxnSpPr>
            <a:cxnSpLocks/>
          </p:cNvCxnSpPr>
          <p:nvPr/>
        </p:nvCxnSpPr>
        <p:spPr>
          <a:xfrm flipH="1">
            <a:off x="3312412" y="4313579"/>
            <a:ext cx="2391100" cy="2415"/>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4" name="Ellipse 3">
            <a:extLst>
              <a:ext uri="{FF2B5EF4-FFF2-40B4-BE49-F238E27FC236}">
                <a16:creationId xmlns:a16="http://schemas.microsoft.com/office/drawing/2014/main" id="{D662E4DF-DEFF-8643-B7FD-82BE015AD98A}"/>
              </a:ext>
            </a:extLst>
          </p:cNvPr>
          <p:cNvSpPr/>
          <p:nvPr/>
        </p:nvSpPr>
        <p:spPr>
          <a:xfrm>
            <a:off x="2473792" y="4125327"/>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3" name="Ellipse 12">
            <a:extLst>
              <a:ext uri="{FF2B5EF4-FFF2-40B4-BE49-F238E27FC236}">
                <a16:creationId xmlns:a16="http://schemas.microsoft.com/office/drawing/2014/main" id="{5F291162-2A78-4C4F-AE14-B7FB01652734}"/>
              </a:ext>
            </a:extLst>
          </p:cNvPr>
          <p:cNvSpPr/>
          <p:nvPr/>
        </p:nvSpPr>
        <p:spPr>
          <a:xfrm>
            <a:off x="2406809" y="4625166"/>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54273" name="Tittel 1"/>
          <p:cNvSpPr>
            <a:spLocks noGrp="1"/>
          </p:cNvSpPr>
          <p:nvPr>
            <p:ph type="title" idx="4294967295"/>
          </p:nvPr>
        </p:nvSpPr>
        <p:spPr>
          <a:xfrm>
            <a:off x="1416694" y="1009276"/>
            <a:ext cx="10479133" cy="859064"/>
          </a:xfrm>
        </p:spPr>
        <p:txBody>
          <a:bodyPr>
            <a:noAutofit/>
          </a:bodyPr>
          <a:lstStyle/>
          <a:p>
            <a:pPr algn="ctr"/>
            <a:r>
              <a:rPr lang="nb-NO" altLang="nb-NO" sz="4000" b="1" dirty="0">
                <a:solidFill>
                  <a:srgbClr val="002060"/>
                </a:solidFill>
                <a:latin typeface="+mn-lt"/>
                <a:ea typeface="ＭＳ Ｐゴシック" panose="020B0600070205080204" pitchFamily="34" charset="-128"/>
              </a:rPr>
              <a:t>Veien mot autonomi går gjennom </a:t>
            </a:r>
            <a:br>
              <a:rPr lang="nb-NO" altLang="nb-NO" sz="4000" b="1" dirty="0">
                <a:solidFill>
                  <a:srgbClr val="002060"/>
                </a:solidFill>
                <a:latin typeface="+mn-lt"/>
                <a:ea typeface="ＭＳ Ｐゴシック" panose="020B0600070205080204" pitchFamily="34" charset="-128"/>
              </a:rPr>
            </a:br>
            <a:r>
              <a:rPr lang="nb-NO" altLang="nb-NO" sz="4000" b="1" dirty="0">
                <a:solidFill>
                  <a:srgbClr val="002060"/>
                </a:solidFill>
                <a:latin typeface="+mn-lt"/>
                <a:ea typeface="ＭＳ Ｐゴシック" panose="020B0600070205080204" pitchFamily="34" charset="-128"/>
              </a:rPr>
              <a:t>– og sammen med smerten</a:t>
            </a:r>
          </a:p>
        </p:txBody>
      </p:sp>
      <p:sp>
        <p:nvSpPr>
          <p:cNvPr id="15" name="Ellipse 14">
            <a:extLst>
              <a:ext uri="{FF2B5EF4-FFF2-40B4-BE49-F238E27FC236}">
                <a16:creationId xmlns:a16="http://schemas.microsoft.com/office/drawing/2014/main" id="{26649B49-E40A-8F41-8D59-BC2A05D6AD8B}"/>
              </a:ext>
            </a:extLst>
          </p:cNvPr>
          <p:cNvSpPr/>
          <p:nvPr/>
        </p:nvSpPr>
        <p:spPr>
          <a:xfrm>
            <a:off x="1282727" y="3833038"/>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8" name="Ellipse 17">
            <a:extLst>
              <a:ext uri="{FF2B5EF4-FFF2-40B4-BE49-F238E27FC236}">
                <a16:creationId xmlns:a16="http://schemas.microsoft.com/office/drawing/2014/main" id="{55C35139-EA40-2040-9861-F8635E512D65}"/>
              </a:ext>
            </a:extLst>
          </p:cNvPr>
          <p:cNvSpPr/>
          <p:nvPr/>
        </p:nvSpPr>
        <p:spPr>
          <a:xfrm>
            <a:off x="1139267" y="4377038"/>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9" name="Ellipse 18">
            <a:extLst>
              <a:ext uri="{FF2B5EF4-FFF2-40B4-BE49-F238E27FC236}">
                <a16:creationId xmlns:a16="http://schemas.microsoft.com/office/drawing/2014/main" id="{5E2605D1-B1B7-3146-A461-559AA702BE6C}"/>
              </a:ext>
            </a:extLst>
          </p:cNvPr>
          <p:cNvSpPr/>
          <p:nvPr/>
        </p:nvSpPr>
        <p:spPr>
          <a:xfrm>
            <a:off x="1766200" y="4728934"/>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0" name="Ellipse 19">
            <a:extLst>
              <a:ext uri="{FF2B5EF4-FFF2-40B4-BE49-F238E27FC236}">
                <a16:creationId xmlns:a16="http://schemas.microsoft.com/office/drawing/2014/main" id="{4F1CB317-601D-4147-9817-D096A1AEC5E7}"/>
              </a:ext>
            </a:extLst>
          </p:cNvPr>
          <p:cNvSpPr/>
          <p:nvPr/>
        </p:nvSpPr>
        <p:spPr>
          <a:xfrm>
            <a:off x="1699216" y="3462051"/>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7" name="Ellipse 6">
            <a:extLst>
              <a:ext uri="{FF2B5EF4-FFF2-40B4-BE49-F238E27FC236}">
                <a16:creationId xmlns:a16="http://schemas.microsoft.com/office/drawing/2014/main" id="{DEE9B49D-6D17-BF42-B94A-096D995E32BC}"/>
              </a:ext>
            </a:extLst>
          </p:cNvPr>
          <p:cNvSpPr/>
          <p:nvPr/>
        </p:nvSpPr>
        <p:spPr>
          <a:xfrm>
            <a:off x="2382945" y="4040226"/>
            <a:ext cx="315660" cy="31147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1" name="Ellipse 20">
            <a:extLst>
              <a:ext uri="{FF2B5EF4-FFF2-40B4-BE49-F238E27FC236}">
                <a16:creationId xmlns:a16="http://schemas.microsoft.com/office/drawing/2014/main" id="{9BE388F1-5004-544D-AA24-809874479D86}"/>
              </a:ext>
            </a:extLst>
          </p:cNvPr>
          <p:cNvSpPr/>
          <p:nvPr/>
        </p:nvSpPr>
        <p:spPr>
          <a:xfrm>
            <a:off x="2373651" y="3416023"/>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2" name="Ellipse 21">
            <a:extLst>
              <a:ext uri="{FF2B5EF4-FFF2-40B4-BE49-F238E27FC236}">
                <a16:creationId xmlns:a16="http://schemas.microsoft.com/office/drawing/2014/main" id="{1BCD89D9-0879-1D43-A0AC-E3135609AC3C}"/>
              </a:ext>
            </a:extLst>
          </p:cNvPr>
          <p:cNvSpPr/>
          <p:nvPr/>
        </p:nvSpPr>
        <p:spPr>
          <a:xfrm>
            <a:off x="1598084" y="3372040"/>
            <a:ext cx="315660" cy="31231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3" name="Ellipse 22">
            <a:extLst>
              <a:ext uri="{FF2B5EF4-FFF2-40B4-BE49-F238E27FC236}">
                <a16:creationId xmlns:a16="http://schemas.microsoft.com/office/drawing/2014/main" id="{373C89DB-302A-C545-A04B-A391FED045BC}"/>
              </a:ext>
            </a:extLst>
          </p:cNvPr>
          <p:cNvSpPr/>
          <p:nvPr/>
        </p:nvSpPr>
        <p:spPr>
          <a:xfrm>
            <a:off x="1034050" y="4276002"/>
            <a:ext cx="315660" cy="31147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4" name="Ellipse 23">
            <a:extLst>
              <a:ext uri="{FF2B5EF4-FFF2-40B4-BE49-F238E27FC236}">
                <a16:creationId xmlns:a16="http://schemas.microsoft.com/office/drawing/2014/main" id="{BE152EA1-3C59-3749-86FE-FF124D7222F5}"/>
              </a:ext>
            </a:extLst>
          </p:cNvPr>
          <p:cNvSpPr/>
          <p:nvPr/>
        </p:nvSpPr>
        <p:spPr>
          <a:xfrm>
            <a:off x="1692996" y="4643380"/>
            <a:ext cx="315660" cy="31231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5" name="Ellipse 24">
            <a:extLst>
              <a:ext uri="{FF2B5EF4-FFF2-40B4-BE49-F238E27FC236}">
                <a16:creationId xmlns:a16="http://schemas.microsoft.com/office/drawing/2014/main" id="{4BB31FA7-EB03-F648-B5CF-5C4BC11A0F8B}"/>
              </a:ext>
            </a:extLst>
          </p:cNvPr>
          <p:cNvSpPr/>
          <p:nvPr/>
        </p:nvSpPr>
        <p:spPr>
          <a:xfrm>
            <a:off x="2315962" y="4559624"/>
            <a:ext cx="315660" cy="31147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6" name="Ellipse 25">
            <a:extLst>
              <a:ext uri="{FF2B5EF4-FFF2-40B4-BE49-F238E27FC236}">
                <a16:creationId xmlns:a16="http://schemas.microsoft.com/office/drawing/2014/main" id="{9D61C5A2-BA20-0F49-86E2-68E3E7471DD2}"/>
              </a:ext>
            </a:extLst>
          </p:cNvPr>
          <p:cNvSpPr/>
          <p:nvPr/>
        </p:nvSpPr>
        <p:spPr>
          <a:xfrm>
            <a:off x="1150786" y="3727999"/>
            <a:ext cx="315660" cy="31147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7" name="Ellipse 26">
            <a:extLst>
              <a:ext uri="{FF2B5EF4-FFF2-40B4-BE49-F238E27FC236}">
                <a16:creationId xmlns:a16="http://schemas.microsoft.com/office/drawing/2014/main" id="{DA8A5ACC-A7AD-584F-BFD1-1BB0D43DC6C9}"/>
              </a:ext>
            </a:extLst>
          </p:cNvPr>
          <p:cNvSpPr/>
          <p:nvPr/>
        </p:nvSpPr>
        <p:spPr>
          <a:xfrm>
            <a:off x="2282805" y="3396964"/>
            <a:ext cx="315660" cy="31231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8" name="Eksplosjon 1 27">
            <a:extLst>
              <a:ext uri="{FF2B5EF4-FFF2-40B4-BE49-F238E27FC236}">
                <a16:creationId xmlns:a16="http://schemas.microsoft.com/office/drawing/2014/main" id="{ED6B191F-E847-4E42-B427-314D1D4E3427}"/>
              </a:ext>
            </a:extLst>
          </p:cNvPr>
          <p:cNvSpPr/>
          <p:nvPr/>
        </p:nvSpPr>
        <p:spPr>
          <a:xfrm>
            <a:off x="5593784" y="3193132"/>
            <a:ext cx="2218052" cy="2226060"/>
          </a:xfrm>
          <a:prstGeom prst="irregularSeal1">
            <a:avLst/>
          </a:prstGeom>
          <a:solidFill>
            <a:srgbClr val="FD5F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2000" b="1" dirty="0">
                <a:solidFill>
                  <a:sysClr val="windowText" lastClr="000000"/>
                </a:solidFill>
              </a:rPr>
              <a:t>Noe</a:t>
            </a:r>
          </a:p>
        </p:txBody>
      </p:sp>
      <p:pic>
        <p:nvPicPr>
          <p:cNvPr id="29" name="Picture 8" descr="C:\Documents and Settings\vhabhsguarnj\Application Data\Microsoft\Media Catalog\Downloaded Clips\cl1\PE02567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219" y="3594340"/>
            <a:ext cx="929467" cy="107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iform 2">
            <a:extLst>
              <a:ext uri="{FF2B5EF4-FFF2-40B4-BE49-F238E27FC236}">
                <a16:creationId xmlns:a16="http://schemas.microsoft.com/office/drawing/2014/main" id="{41D6FF87-ADF4-6E4A-B3D6-EEC4E2635FE7}"/>
              </a:ext>
            </a:extLst>
          </p:cNvPr>
          <p:cNvSpPr/>
          <p:nvPr/>
        </p:nvSpPr>
        <p:spPr>
          <a:xfrm>
            <a:off x="505280" y="3260958"/>
            <a:ext cx="2691091" cy="1991552"/>
          </a:xfrm>
          <a:custGeom>
            <a:avLst/>
            <a:gdLst>
              <a:gd name="connsiteX0" fmla="*/ 901233 w 3117397"/>
              <a:gd name="connsiteY0" fmla="*/ 1057275 h 2743200"/>
              <a:gd name="connsiteX1" fmla="*/ 929808 w 3117397"/>
              <a:gd name="connsiteY1" fmla="*/ 728662 h 2743200"/>
              <a:gd name="connsiteX2" fmla="*/ 944096 w 3117397"/>
              <a:gd name="connsiteY2" fmla="*/ 685800 h 2743200"/>
              <a:gd name="connsiteX3" fmla="*/ 1001246 w 3117397"/>
              <a:gd name="connsiteY3" fmla="*/ 600075 h 2743200"/>
              <a:gd name="connsiteX4" fmla="*/ 1044108 w 3117397"/>
              <a:gd name="connsiteY4" fmla="*/ 571500 h 2743200"/>
              <a:gd name="connsiteX5" fmla="*/ 1058396 w 3117397"/>
              <a:gd name="connsiteY5" fmla="*/ 528637 h 2743200"/>
              <a:gd name="connsiteX6" fmla="*/ 1101258 w 3117397"/>
              <a:gd name="connsiteY6" fmla="*/ 514350 h 2743200"/>
              <a:gd name="connsiteX7" fmla="*/ 1229846 w 3117397"/>
              <a:gd name="connsiteY7" fmla="*/ 457200 h 2743200"/>
              <a:gd name="connsiteX8" fmla="*/ 1615608 w 3117397"/>
              <a:gd name="connsiteY8" fmla="*/ 442912 h 2743200"/>
              <a:gd name="connsiteX9" fmla="*/ 1658471 w 3117397"/>
              <a:gd name="connsiteY9" fmla="*/ 485775 h 2743200"/>
              <a:gd name="connsiteX10" fmla="*/ 1729908 w 3117397"/>
              <a:gd name="connsiteY10" fmla="*/ 528637 h 2743200"/>
              <a:gd name="connsiteX11" fmla="*/ 1787058 w 3117397"/>
              <a:gd name="connsiteY11" fmla="*/ 628650 h 2743200"/>
              <a:gd name="connsiteX12" fmla="*/ 1815633 w 3117397"/>
              <a:gd name="connsiteY12" fmla="*/ 671512 h 2743200"/>
              <a:gd name="connsiteX13" fmla="*/ 1844208 w 3117397"/>
              <a:gd name="connsiteY13" fmla="*/ 728662 h 2743200"/>
              <a:gd name="connsiteX14" fmla="*/ 1872783 w 3117397"/>
              <a:gd name="connsiteY14" fmla="*/ 771525 h 2743200"/>
              <a:gd name="connsiteX15" fmla="*/ 1887071 w 3117397"/>
              <a:gd name="connsiteY15" fmla="*/ 814387 h 2743200"/>
              <a:gd name="connsiteX16" fmla="*/ 1915646 w 3117397"/>
              <a:gd name="connsiteY16" fmla="*/ 871537 h 2743200"/>
              <a:gd name="connsiteX17" fmla="*/ 1958508 w 3117397"/>
              <a:gd name="connsiteY17" fmla="*/ 971550 h 2743200"/>
              <a:gd name="connsiteX18" fmla="*/ 2001371 w 3117397"/>
              <a:gd name="connsiteY18" fmla="*/ 1057275 h 2743200"/>
              <a:gd name="connsiteX19" fmla="*/ 2029946 w 3117397"/>
              <a:gd name="connsiteY19" fmla="*/ 1271587 h 2743200"/>
              <a:gd name="connsiteX20" fmla="*/ 2015658 w 3117397"/>
              <a:gd name="connsiteY20" fmla="*/ 1971675 h 2743200"/>
              <a:gd name="connsiteX21" fmla="*/ 1944221 w 3117397"/>
              <a:gd name="connsiteY21" fmla="*/ 2128837 h 2743200"/>
              <a:gd name="connsiteX22" fmla="*/ 1829921 w 3117397"/>
              <a:gd name="connsiteY22" fmla="*/ 2257425 h 2743200"/>
              <a:gd name="connsiteX23" fmla="*/ 1687046 w 3117397"/>
              <a:gd name="connsiteY23" fmla="*/ 2343150 h 2743200"/>
              <a:gd name="connsiteX24" fmla="*/ 1572746 w 3117397"/>
              <a:gd name="connsiteY24" fmla="*/ 2371725 h 2743200"/>
              <a:gd name="connsiteX25" fmla="*/ 1429871 w 3117397"/>
              <a:gd name="connsiteY25" fmla="*/ 2400300 h 2743200"/>
              <a:gd name="connsiteX26" fmla="*/ 1172696 w 3117397"/>
              <a:gd name="connsiteY26" fmla="*/ 2343150 h 2743200"/>
              <a:gd name="connsiteX27" fmla="*/ 1115546 w 3117397"/>
              <a:gd name="connsiteY27" fmla="*/ 2286000 h 2743200"/>
              <a:gd name="connsiteX28" fmla="*/ 1101258 w 3117397"/>
              <a:gd name="connsiteY28" fmla="*/ 2243137 h 2743200"/>
              <a:gd name="connsiteX29" fmla="*/ 1072683 w 3117397"/>
              <a:gd name="connsiteY29" fmla="*/ 2185987 h 2743200"/>
              <a:gd name="connsiteX30" fmla="*/ 1058396 w 3117397"/>
              <a:gd name="connsiteY30" fmla="*/ 2128837 h 2743200"/>
              <a:gd name="connsiteX31" fmla="*/ 1029821 w 3117397"/>
              <a:gd name="connsiteY31" fmla="*/ 1843087 h 2743200"/>
              <a:gd name="connsiteX32" fmla="*/ 1015533 w 3117397"/>
              <a:gd name="connsiteY32" fmla="*/ 1714500 h 2743200"/>
              <a:gd name="connsiteX33" fmla="*/ 1044108 w 3117397"/>
              <a:gd name="connsiteY33" fmla="*/ 1300162 h 2743200"/>
              <a:gd name="connsiteX34" fmla="*/ 1144121 w 3117397"/>
              <a:gd name="connsiteY34" fmla="*/ 1185862 h 2743200"/>
              <a:gd name="connsiteX35" fmla="*/ 1286996 w 3117397"/>
              <a:gd name="connsiteY35" fmla="*/ 1071562 h 2743200"/>
              <a:gd name="connsiteX36" fmla="*/ 1387008 w 3117397"/>
              <a:gd name="connsiteY36" fmla="*/ 1028700 h 2743200"/>
              <a:gd name="connsiteX37" fmla="*/ 1444158 w 3117397"/>
              <a:gd name="connsiteY37" fmla="*/ 1000125 h 2743200"/>
              <a:gd name="connsiteX38" fmla="*/ 1558458 w 3117397"/>
              <a:gd name="connsiteY38" fmla="*/ 985837 h 2743200"/>
              <a:gd name="connsiteX39" fmla="*/ 1615608 w 3117397"/>
              <a:gd name="connsiteY39" fmla="*/ 971550 h 2743200"/>
              <a:gd name="connsiteX40" fmla="*/ 2001371 w 3117397"/>
              <a:gd name="connsiteY40" fmla="*/ 1000125 h 2743200"/>
              <a:gd name="connsiteX41" fmla="*/ 2058521 w 3117397"/>
              <a:gd name="connsiteY41" fmla="*/ 1028700 h 2743200"/>
              <a:gd name="connsiteX42" fmla="*/ 2158533 w 3117397"/>
              <a:gd name="connsiteY42" fmla="*/ 1114425 h 2743200"/>
              <a:gd name="connsiteX43" fmla="*/ 2201396 w 3117397"/>
              <a:gd name="connsiteY43" fmla="*/ 1143000 h 2743200"/>
              <a:gd name="connsiteX44" fmla="*/ 2229971 w 3117397"/>
              <a:gd name="connsiteY44" fmla="*/ 1200150 h 2743200"/>
              <a:gd name="connsiteX45" fmla="*/ 2287121 w 3117397"/>
              <a:gd name="connsiteY45" fmla="*/ 1300162 h 2743200"/>
              <a:gd name="connsiteX46" fmla="*/ 2272833 w 3117397"/>
              <a:gd name="connsiteY46" fmla="*/ 1557337 h 2743200"/>
              <a:gd name="connsiteX47" fmla="*/ 2244258 w 3117397"/>
              <a:gd name="connsiteY47" fmla="*/ 1600200 h 2743200"/>
              <a:gd name="connsiteX48" fmla="*/ 2144246 w 3117397"/>
              <a:gd name="connsiteY48" fmla="*/ 1671637 h 2743200"/>
              <a:gd name="connsiteX49" fmla="*/ 2001371 w 3117397"/>
              <a:gd name="connsiteY49" fmla="*/ 1743075 h 2743200"/>
              <a:gd name="connsiteX50" fmla="*/ 1829921 w 3117397"/>
              <a:gd name="connsiteY50" fmla="*/ 1814512 h 2743200"/>
              <a:gd name="connsiteX51" fmla="*/ 1701333 w 3117397"/>
              <a:gd name="connsiteY51" fmla="*/ 1828800 h 2743200"/>
              <a:gd name="connsiteX52" fmla="*/ 1587033 w 3117397"/>
              <a:gd name="connsiteY52" fmla="*/ 1857375 h 2743200"/>
              <a:gd name="connsiteX53" fmla="*/ 1315571 w 3117397"/>
              <a:gd name="connsiteY53" fmla="*/ 1885950 h 2743200"/>
              <a:gd name="connsiteX54" fmla="*/ 844083 w 3117397"/>
              <a:gd name="connsiteY54" fmla="*/ 1800225 h 2743200"/>
              <a:gd name="connsiteX55" fmla="*/ 815508 w 3117397"/>
              <a:gd name="connsiteY55" fmla="*/ 1757362 h 2743200"/>
              <a:gd name="connsiteX56" fmla="*/ 772646 w 3117397"/>
              <a:gd name="connsiteY56" fmla="*/ 1700212 h 2743200"/>
              <a:gd name="connsiteX57" fmla="*/ 786933 w 3117397"/>
              <a:gd name="connsiteY57" fmla="*/ 1243012 h 2743200"/>
              <a:gd name="connsiteX58" fmla="*/ 844083 w 3117397"/>
              <a:gd name="connsiteY58" fmla="*/ 1085850 h 2743200"/>
              <a:gd name="connsiteX59" fmla="*/ 929808 w 3117397"/>
              <a:gd name="connsiteY59" fmla="*/ 800100 h 2743200"/>
              <a:gd name="connsiteX60" fmla="*/ 1001246 w 3117397"/>
              <a:gd name="connsiteY60" fmla="*/ 628650 h 2743200"/>
              <a:gd name="connsiteX61" fmla="*/ 1058396 w 3117397"/>
              <a:gd name="connsiteY61" fmla="*/ 500062 h 2743200"/>
              <a:gd name="connsiteX62" fmla="*/ 1086971 w 3117397"/>
              <a:gd name="connsiteY62" fmla="*/ 442912 h 2743200"/>
              <a:gd name="connsiteX63" fmla="*/ 1172696 w 3117397"/>
              <a:gd name="connsiteY63" fmla="*/ 342900 h 2743200"/>
              <a:gd name="connsiteX64" fmla="*/ 1244133 w 3117397"/>
              <a:gd name="connsiteY64" fmla="*/ 300037 h 2743200"/>
              <a:gd name="connsiteX65" fmla="*/ 1801346 w 3117397"/>
              <a:gd name="connsiteY65" fmla="*/ 328612 h 2743200"/>
              <a:gd name="connsiteX66" fmla="*/ 2072808 w 3117397"/>
              <a:gd name="connsiteY66" fmla="*/ 442912 h 2743200"/>
              <a:gd name="connsiteX67" fmla="*/ 2315696 w 3117397"/>
              <a:gd name="connsiteY67" fmla="*/ 628650 h 2743200"/>
              <a:gd name="connsiteX68" fmla="*/ 2387133 w 3117397"/>
              <a:gd name="connsiteY68" fmla="*/ 742950 h 2743200"/>
              <a:gd name="connsiteX69" fmla="*/ 2472858 w 3117397"/>
              <a:gd name="connsiteY69" fmla="*/ 942975 h 2743200"/>
              <a:gd name="connsiteX70" fmla="*/ 2501433 w 3117397"/>
              <a:gd name="connsiteY70" fmla="*/ 1042987 h 2743200"/>
              <a:gd name="connsiteX71" fmla="*/ 2544296 w 3117397"/>
              <a:gd name="connsiteY71" fmla="*/ 1400175 h 2743200"/>
              <a:gd name="connsiteX72" fmla="*/ 2558583 w 3117397"/>
              <a:gd name="connsiteY72" fmla="*/ 1485900 h 2743200"/>
              <a:gd name="connsiteX73" fmla="*/ 2530008 w 3117397"/>
              <a:gd name="connsiteY73" fmla="*/ 1885950 h 2743200"/>
              <a:gd name="connsiteX74" fmla="*/ 2415708 w 3117397"/>
              <a:gd name="connsiteY74" fmla="*/ 2128837 h 2743200"/>
              <a:gd name="connsiteX75" fmla="*/ 2372846 w 3117397"/>
              <a:gd name="connsiteY75" fmla="*/ 2228850 h 2743200"/>
              <a:gd name="connsiteX76" fmla="*/ 2172821 w 3117397"/>
              <a:gd name="connsiteY76" fmla="*/ 2514600 h 2743200"/>
              <a:gd name="connsiteX77" fmla="*/ 2115671 w 3117397"/>
              <a:gd name="connsiteY77" fmla="*/ 2571750 h 2743200"/>
              <a:gd name="connsiteX78" fmla="*/ 2058521 w 3117397"/>
              <a:gd name="connsiteY78" fmla="*/ 2600325 h 2743200"/>
              <a:gd name="connsiteX79" fmla="*/ 1987083 w 3117397"/>
              <a:gd name="connsiteY79" fmla="*/ 2643187 h 2743200"/>
              <a:gd name="connsiteX80" fmla="*/ 1844208 w 3117397"/>
              <a:gd name="connsiteY80" fmla="*/ 2671762 h 2743200"/>
              <a:gd name="connsiteX81" fmla="*/ 1672758 w 3117397"/>
              <a:gd name="connsiteY81" fmla="*/ 2700337 h 2743200"/>
              <a:gd name="connsiteX82" fmla="*/ 1058396 w 3117397"/>
              <a:gd name="connsiteY82" fmla="*/ 2657475 h 2743200"/>
              <a:gd name="connsiteX83" fmla="*/ 686921 w 3117397"/>
              <a:gd name="connsiteY83" fmla="*/ 2486025 h 2743200"/>
              <a:gd name="connsiteX84" fmla="*/ 372596 w 3117397"/>
              <a:gd name="connsiteY84" fmla="*/ 2286000 h 2743200"/>
              <a:gd name="connsiteX85" fmla="*/ 329733 w 3117397"/>
              <a:gd name="connsiteY85" fmla="*/ 2243137 h 2743200"/>
              <a:gd name="connsiteX86" fmla="*/ 272583 w 3117397"/>
              <a:gd name="connsiteY86" fmla="*/ 2143125 h 2743200"/>
              <a:gd name="connsiteX87" fmla="*/ 315446 w 3117397"/>
              <a:gd name="connsiteY87" fmla="*/ 1957387 h 2743200"/>
              <a:gd name="connsiteX88" fmla="*/ 529758 w 3117397"/>
              <a:gd name="connsiteY88" fmla="*/ 1757362 h 2743200"/>
              <a:gd name="connsiteX89" fmla="*/ 786933 w 3117397"/>
              <a:gd name="connsiteY89" fmla="*/ 1600200 h 2743200"/>
              <a:gd name="connsiteX90" fmla="*/ 1001246 w 3117397"/>
              <a:gd name="connsiteY90" fmla="*/ 1485900 h 2743200"/>
              <a:gd name="connsiteX91" fmla="*/ 1201271 w 3117397"/>
              <a:gd name="connsiteY91" fmla="*/ 1443037 h 2743200"/>
              <a:gd name="connsiteX92" fmla="*/ 1286996 w 3117397"/>
              <a:gd name="connsiteY92" fmla="*/ 1428750 h 2743200"/>
              <a:gd name="connsiteX93" fmla="*/ 1687046 w 3117397"/>
              <a:gd name="connsiteY93" fmla="*/ 1457325 h 2743200"/>
              <a:gd name="connsiteX94" fmla="*/ 1815633 w 3117397"/>
              <a:gd name="connsiteY94" fmla="*/ 1528762 h 2743200"/>
              <a:gd name="connsiteX95" fmla="*/ 1872783 w 3117397"/>
              <a:gd name="connsiteY95" fmla="*/ 1543050 h 2743200"/>
              <a:gd name="connsiteX96" fmla="*/ 1944221 w 3117397"/>
              <a:gd name="connsiteY96" fmla="*/ 1585912 h 2743200"/>
              <a:gd name="connsiteX97" fmla="*/ 2015658 w 3117397"/>
              <a:gd name="connsiteY97" fmla="*/ 1614487 h 2743200"/>
              <a:gd name="connsiteX98" fmla="*/ 2272833 w 3117397"/>
              <a:gd name="connsiteY98" fmla="*/ 1828800 h 2743200"/>
              <a:gd name="connsiteX99" fmla="*/ 2372846 w 3117397"/>
              <a:gd name="connsiteY99" fmla="*/ 1943100 h 2743200"/>
              <a:gd name="connsiteX100" fmla="*/ 2401421 w 3117397"/>
              <a:gd name="connsiteY100" fmla="*/ 2000250 h 2743200"/>
              <a:gd name="connsiteX101" fmla="*/ 2415708 w 3117397"/>
              <a:gd name="connsiteY101" fmla="*/ 2057400 h 2743200"/>
              <a:gd name="connsiteX102" fmla="*/ 2444283 w 3117397"/>
              <a:gd name="connsiteY102" fmla="*/ 2157412 h 2743200"/>
              <a:gd name="connsiteX103" fmla="*/ 2458571 w 3117397"/>
              <a:gd name="connsiteY103" fmla="*/ 2228850 h 2743200"/>
              <a:gd name="connsiteX104" fmla="*/ 2444283 w 3117397"/>
              <a:gd name="connsiteY104" fmla="*/ 2343150 h 2743200"/>
              <a:gd name="connsiteX105" fmla="*/ 2415708 w 3117397"/>
              <a:gd name="connsiteY105" fmla="*/ 2386012 h 2743200"/>
              <a:gd name="connsiteX106" fmla="*/ 2172821 w 3117397"/>
              <a:gd name="connsiteY106" fmla="*/ 2528887 h 2743200"/>
              <a:gd name="connsiteX107" fmla="*/ 1944221 w 3117397"/>
              <a:gd name="connsiteY107" fmla="*/ 2614612 h 2743200"/>
              <a:gd name="connsiteX108" fmla="*/ 1544171 w 3117397"/>
              <a:gd name="connsiteY108" fmla="*/ 2657475 h 2743200"/>
              <a:gd name="connsiteX109" fmla="*/ 1015533 w 3117397"/>
              <a:gd name="connsiteY109" fmla="*/ 2600325 h 2743200"/>
              <a:gd name="connsiteX110" fmla="*/ 829796 w 3117397"/>
              <a:gd name="connsiteY110" fmla="*/ 2457450 h 2743200"/>
              <a:gd name="connsiteX111" fmla="*/ 701208 w 3117397"/>
              <a:gd name="connsiteY111" fmla="*/ 2300287 h 2743200"/>
              <a:gd name="connsiteX112" fmla="*/ 586908 w 3117397"/>
              <a:gd name="connsiteY112" fmla="*/ 2057400 h 2743200"/>
              <a:gd name="connsiteX113" fmla="*/ 501183 w 3117397"/>
              <a:gd name="connsiteY113" fmla="*/ 1828800 h 2743200"/>
              <a:gd name="connsiteX114" fmla="*/ 444033 w 3117397"/>
              <a:gd name="connsiteY114" fmla="*/ 1671637 h 2743200"/>
              <a:gd name="connsiteX115" fmla="*/ 429746 w 3117397"/>
              <a:gd name="connsiteY115" fmla="*/ 1557337 h 2743200"/>
              <a:gd name="connsiteX116" fmla="*/ 415458 w 3117397"/>
              <a:gd name="connsiteY116" fmla="*/ 1457325 h 2743200"/>
              <a:gd name="connsiteX117" fmla="*/ 401171 w 3117397"/>
              <a:gd name="connsiteY117" fmla="*/ 1328737 h 2743200"/>
              <a:gd name="connsiteX118" fmla="*/ 415458 w 3117397"/>
              <a:gd name="connsiteY118" fmla="*/ 842962 h 2743200"/>
              <a:gd name="connsiteX119" fmla="*/ 444033 w 3117397"/>
              <a:gd name="connsiteY119" fmla="*/ 757237 h 2743200"/>
              <a:gd name="connsiteX120" fmla="*/ 529758 w 3117397"/>
              <a:gd name="connsiteY120" fmla="*/ 600075 h 2743200"/>
              <a:gd name="connsiteX121" fmla="*/ 672633 w 3117397"/>
              <a:gd name="connsiteY121" fmla="*/ 414337 h 2743200"/>
              <a:gd name="connsiteX122" fmla="*/ 786933 w 3117397"/>
              <a:gd name="connsiteY122" fmla="*/ 357187 h 2743200"/>
              <a:gd name="connsiteX123" fmla="*/ 1001246 w 3117397"/>
              <a:gd name="connsiteY123" fmla="*/ 242887 h 2743200"/>
              <a:gd name="connsiteX124" fmla="*/ 1172696 w 3117397"/>
              <a:gd name="connsiteY124" fmla="*/ 214312 h 2743200"/>
              <a:gd name="connsiteX125" fmla="*/ 1687046 w 3117397"/>
              <a:gd name="connsiteY125" fmla="*/ 242887 h 2743200"/>
              <a:gd name="connsiteX126" fmla="*/ 1758483 w 3117397"/>
              <a:gd name="connsiteY126" fmla="*/ 271462 h 2743200"/>
              <a:gd name="connsiteX127" fmla="*/ 1929933 w 3117397"/>
              <a:gd name="connsiteY127" fmla="*/ 357187 h 2743200"/>
              <a:gd name="connsiteX128" fmla="*/ 2015658 w 3117397"/>
              <a:gd name="connsiteY128" fmla="*/ 385762 h 2743200"/>
              <a:gd name="connsiteX129" fmla="*/ 2172821 w 3117397"/>
              <a:gd name="connsiteY129" fmla="*/ 485775 h 2743200"/>
              <a:gd name="connsiteX130" fmla="*/ 2272833 w 3117397"/>
              <a:gd name="connsiteY130" fmla="*/ 542925 h 2743200"/>
              <a:gd name="connsiteX131" fmla="*/ 2429996 w 3117397"/>
              <a:gd name="connsiteY131" fmla="*/ 671512 h 2743200"/>
              <a:gd name="connsiteX132" fmla="*/ 2572871 w 3117397"/>
              <a:gd name="connsiteY132" fmla="*/ 800100 h 2743200"/>
              <a:gd name="connsiteX133" fmla="*/ 2730033 w 3117397"/>
              <a:gd name="connsiteY133" fmla="*/ 1028700 h 2743200"/>
              <a:gd name="connsiteX134" fmla="*/ 2758608 w 3117397"/>
              <a:gd name="connsiteY134" fmla="*/ 1157287 h 2743200"/>
              <a:gd name="connsiteX135" fmla="*/ 2772896 w 3117397"/>
              <a:gd name="connsiteY135" fmla="*/ 1214437 h 2743200"/>
              <a:gd name="connsiteX136" fmla="*/ 2758608 w 3117397"/>
              <a:gd name="connsiteY136" fmla="*/ 1528762 h 2743200"/>
              <a:gd name="connsiteX137" fmla="*/ 2730033 w 3117397"/>
              <a:gd name="connsiteY137" fmla="*/ 1585912 h 2743200"/>
              <a:gd name="connsiteX138" fmla="*/ 2672883 w 3117397"/>
              <a:gd name="connsiteY138" fmla="*/ 1714500 h 2743200"/>
              <a:gd name="connsiteX139" fmla="*/ 2515721 w 3117397"/>
              <a:gd name="connsiteY139" fmla="*/ 1885950 h 2743200"/>
              <a:gd name="connsiteX140" fmla="*/ 2458571 w 3117397"/>
              <a:gd name="connsiteY140" fmla="*/ 1943100 h 2743200"/>
              <a:gd name="connsiteX141" fmla="*/ 2387133 w 3117397"/>
              <a:gd name="connsiteY141" fmla="*/ 1985962 h 2743200"/>
              <a:gd name="connsiteX142" fmla="*/ 2187108 w 3117397"/>
              <a:gd name="connsiteY142" fmla="*/ 2100262 h 2743200"/>
              <a:gd name="connsiteX143" fmla="*/ 2101383 w 3117397"/>
              <a:gd name="connsiteY143" fmla="*/ 2114550 h 2743200"/>
              <a:gd name="connsiteX144" fmla="*/ 1958508 w 3117397"/>
              <a:gd name="connsiteY144" fmla="*/ 2143125 h 2743200"/>
              <a:gd name="connsiteX145" fmla="*/ 1587033 w 3117397"/>
              <a:gd name="connsiteY145" fmla="*/ 2128837 h 2743200"/>
              <a:gd name="connsiteX146" fmla="*/ 1544171 w 3117397"/>
              <a:gd name="connsiteY146" fmla="*/ 2114550 h 2743200"/>
              <a:gd name="connsiteX147" fmla="*/ 1501308 w 3117397"/>
              <a:gd name="connsiteY147" fmla="*/ 2085975 h 2743200"/>
              <a:gd name="connsiteX148" fmla="*/ 1458446 w 3117397"/>
              <a:gd name="connsiteY148" fmla="*/ 2043112 h 2743200"/>
              <a:gd name="connsiteX149" fmla="*/ 1415583 w 3117397"/>
              <a:gd name="connsiteY149" fmla="*/ 1985962 h 2743200"/>
              <a:gd name="connsiteX150" fmla="*/ 1429871 w 3117397"/>
              <a:gd name="connsiteY150" fmla="*/ 1857375 h 2743200"/>
              <a:gd name="connsiteX151" fmla="*/ 1472733 w 3117397"/>
              <a:gd name="connsiteY151" fmla="*/ 1800225 h 2743200"/>
              <a:gd name="connsiteX152" fmla="*/ 1758483 w 3117397"/>
              <a:gd name="connsiteY152" fmla="*/ 1614487 h 2743200"/>
              <a:gd name="connsiteX153" fmla="*/ 1829921 w 3117397"/>
              <a:gd name="connsiteY153" fmla="*/ 1600200 h 2743200"/>
              <a:gd name="connsiteX154" fmla="*/ 1987083 w 3117397"/>
              <a:gd name="connsiteY154" fmla="*/ 1585912 h 2743200"/>
              <a:gd name="connsiteX155" fmla="*/ 2229971 w 3117397"/>
              <a:gd name="connsiteY155" fmla="*/ 1614487 h 2743200"/>
              <a:gd name="connsiteX156" fmla="*/ 2287121 w 3117397"/>
              <a:gd name="connsiteY156" fmla="*/ 1643062 h 2743200"/>
              <a:gd name="connsiteX157" fmla="*/ 2501433 w 3117397"/>
              <a:gd name="connsiteY157" fmla="*/ 1800225 h 2743200"/>
              <a:gd name="connsiteX158" fmla="*/ 2644308 w 3117397"/>
              <a:gd name="connsiteY158" fmla="*/ 1985962 h 2743200"/>
              <a:gd name="connsiteX159" fmla="*/ 2658596 w 3117397"/>
              <a:gd name="connsiteY159" fmla="*/ 2057400 h 2743200"/>
              <a:gd name="connsiteX160" fmla="*/ 2687171 w 3117397"/>
              <a:gd name="connsiteY160" fmla="*/ 2114550 h 2743200"/>
              <a:gd name="connsiteX161" fmla="*/ 2701458 w 3117397"/>
              <a:gd name="connsiteY161" fmla="*/ 2257425 h 2743200"/>
              <a:gd name="connsiteX162" fmla="*/ 2687171 w 3117397"/>
              <a:gd name="connsiteY162" fmla="*/ 2457450 h 2743200"/>
              <a:gd name="connsiteX163" fmla="*/ 2658596 w 3117397"/>
              <a:gd name="connsiteY163" fmla="*/ 2514600 h 2743200"/>
              <a:gd name="connsiteX164" fmla="*/ 2501433 w 3117397"/>
              <a:gd name="connsiteY164" fmla="*/ 2657475 h 2743200"/>
              <a:gd name="connsiteX165" fmla="*/ 2429996 w 3117397"/>
              <a:gd name="connsiteY165" fmla="*/ 2686050 h 2743200"/>
              <a:gd name="connsiteX166" fmla="*/ 2301408 w 3117397"/>
              <a:gd name="connsiteY166" fmla="*/ 2728912 h 2743200"/>
              <a:gd name="connsiteX167" fmla="*/ 2229971 w 3117397"/>
              <a:gd name="connsiteY167" fmla="*/ 2743200 h 2743200"/>
              <a:gd name="connsiteX168" fmla="*/ 1629896 w 3117397"/>
              <a:gd name="connsiteY168" fmla="*/ 2714625 h 2743200"/>
              <a:gd name="connsiteX169" fmla="*/ 1472733 w 3117397"/>
              <a:gd name="connsiteY169" fmla="*/ 2700337 h 2743200"/>
              <a:gd name="connsiteX170" fmla="*/ 1301283 w 3117397"/>
              <a:gd name="connsiteY170" fmla="*/ 2643187 h 2743200"/>
              <a:gd name="connsiteX171" fmla="*/ 1044108 w 3117397"/>
              <a:gd name="connsiteY171" fmla="*/ 2571750 h 2743200"/>
              <a:gd name="connsiteX172" fmla="*/ 672633 w 3117397"/>
              <a:gd name="connsiteY172" fmla="*/ 2386012 h 2743200"/>
              <a:gd name="connsiteX173" fmla="*/ 601196 w 3117397"/>
              <a:gd name="connsiteY173" fmla="*/ 2314575 h 2743200"/>
              <a:gd name="connsiteX174" fmla="*/ 501183 w 3117397"/>
              <a:gd name="connsiteY174" fmla="*/ 2128837 h 2743200"/>
              <a:gd name="connsiteX175" fmla="*/ 501183 w 3117397"/>
              <a:gd name="connsiteY175" fmla="*/ 1628775 h 2743200"/>
              <a:gd name="connsiteX176" fmla="*/ 544046 w 3117397"/>
              <a:gd name="connsiteY176" fmla="*/ 1543050 h 2743200"/>
              <a:gd name="connsiteX177" fmla="*/ 629771 w 3117397"/>
              <a:gd name="connsiteY177" fmla="*/ 1385887 h 2743200"/>
              <a:gd name="connsiteX178" fmla="*/ 672633 w 3117397"/>
              <a:gd name="connsiteY178" fmla="*/ 1300162 h 2743200"/>
              <a:gd name="connsiteX179" fmla="*/ 772646 w 3117397"/>
              <a:gd name="connsiteY179" fmla="*/ 1171575 h 2743200"/>
              <a:gd name="connsiteX180" fmla="*/ 901233 w 3117397"/>
              <a:gd name="connsiteY180" fmla="*/ 1028700 h 2743200"/>
              <a:gd name="connsiteX181" fmla="*/ 1044108 w 3117397"/>
              <a:gd name="connsiteY181" fmla="*/ 914400 h 2743200"/>
              <a:gd name="connsiteX182" fmla="*/ 1429871 w 3117397"/>
              <a:gd name="connsiteY182" fmla="*/ 714375 h 2743200"/>
              <a:gd name="connsiteX183" fmla="*/ 1529883 w 3117397"/>
              <a:gd name="connsiteY183" fmla="*/ 700087 h 2743200"/>
              <a:gd name="connsiteX184" fmla="*/ 1658471 w 3117397"/>
              <a:gd name="connsiteY184" fmla="*/ 642937 h 2743200"/>
              <a:gd name="connsiteX185" fmla="*/ 2129958 w 3117397"/>
              <a:gd name="connsiteY185" fmla="*/ 585787 h 2743200"/>
              <a:gd name="connsiteX186" fmla="*/ 2644308 w 3117397"/>
              <a:gd name="connsiteY186" fmla="*/ 628650 h 2743200"/>
              <a:gd name="connsiteX187" fmla="*/ 2844333 w 3117397"/>
              <a:gd name="connsiteY187" fmla="*/ 757237 h 2743200"/>
              <a:gd name="connsiteX188" fmla="*/ 2972921 w 3117397"/>
              <a:gd name="connsiteY188" fmla="*/ 957262 h 2743200"/>
              <a:gd name="connsiteX189" fmla="*/ 3015783 w 3117397"/>
              <a:gd name="connsiteY189" fmla="*/ 1028700 h 2743200"/>
              <a:gd name="connsiteX190" fmla="*/ 3044358 w 3117397"/>
              <a:gd name="connsiteY190" fmla="*/ 1114425 h 2743200"/>
              <a:gd name="connsiteX191" fmla="*/ 3087221 w 3117397"/>
              <a:gd name="connsiteY191" fmla="*/ 1314450 h 2743200"/>
              <a:gd name="connsiteX192" fmla="*/ 3115796 w 3117397"/>
              <a:gd name="connsiteY192" fmla="*/ 1471612 h 2743200"/>
              <a:gd name="connsiteX193" fmla="*/ 3101508 w 3117397"/>
              <a:gd name="connsiteY193" fmla="*/ 1771650 h 2743200"/>
              <a:gd name="connsiteX194" fmla="*/ 2858621 w 3117397"/>
              <a:gd name="connsiteY194" fmla="*/ 2057400 h 2743200"/>
              <a:gd name="connsiteX195" fmla="*/ 2801471 w 3117397"/>
              <a:gd name="connsiteY195" fmla="*/ 2100262 h 2743200"/>
              <a:gd name="connsiteX196" fmla="*/ 2601446 w 3117397"/>
              <a:gd name="connsiteY196" fmla="*/ 2271712 h 2743200"/>
              <a:gd name="connsiteX197" fmla="*/ 2329983 w 3117397"/>
              <a:gd name="connsiteY197" fmla="*/ 2471737 h 2743200"/>
              <a:gd name="connsiteX198" fmla="*/ 2258546 w 3117397"/>
              <a:gd name="connsiteY198" fmla="*/ 2514600 h 2743200"/>
              <a:gd name="connsiteX199" fmla="*/ 2187108 w 3117397"/>
              <a:gd name="connsiteY199" fmla="*/ 2528887 h 2743200"/>
              <a:gd name="connsiteX200" fmla="*/ 1901358 w 3117397"/>
              <a:gd name="connsiteY200" fmla="*/ 2486025 h 2743200"/>
              <a:gd name="connsiteX201" fmla="*/ 1687046 w 3117397"/>
              <a:gd name="connsiteY201" fmla="*/ 2314575 h 2743200"/>
              <a:gd name="connsiteX202" fmla="*/ 1501308 w 3117397"/>
              <a:gd name="connsiteY202" fmla="*/ 2114550 h 2743200"/>
              <a:gd name="connsiteX203" fmla="*/ 1387008 w 3117397"/>
              <a:gd name="connsiteY203" fmla="*/ 2000250 h 2743200"/>
              <a:gd name="connsiteX204" fmla="*/ 1172696 w 3117397"/>
              <a:gd name="connsiteY204" fmla="*/ 1714500 h 2743200"/>
              <a:gd name="connsiteX205" fmla="*/ 1101258 w 3117397"/>
              <a:gd name="connsiteY205" fmla="*/ 1557337 h 2743200"/>
              <a:gd name="connsiteX206" fmla="*/ 1086971 w 3117397"/>
              <a:gd name="connsiteY206" fmla="*/ 1500187 h 2743200"/>
              <a:gd name="connsiteX207" fmla="*/ 1072683 w 3117397"/>
              <a:gd name="connsiteY207" fmla="*/ 1357312 h 2743200"/>
              <a:gd name="connsiteX208" fmla="*/ 1144121 w 3117397"/>
              <a:gd name="connsiteY208" fmla="*/ 585787 h 2743200"/>
              <a:gd name="connsiteX209" fmla="*/ 1172696 w 3117397"/>
              <a:gd name="connsiteY209" fmla="*/ 471487 h 2743200"/>
              <a:gd name="connsiteX210" fmla="*/ 1215558 w 3117397"/>
              <a:gd name="connsiteY210" fmla="*/ 371475 h 2743200"/>
              <a:gd name="connsiteX211" fmla="*/ 1229846 w 3117397"/>
              <a:gd name="connsiteY211" fmla="*/ 328612 h 2743200"/>
              <a:gd name="connsiteX212" fmla="*/ 1344146 w 3117397"/>
              <a:gd name="connsiteY212" fmla="*/ 157162 h 2743200"/>
              <a:gd name="connsiteX213" fmla="*/ 1472733 w 3117397"/>
              <a:gd name="connsiteY213" fmla="*/ 100012 h 2743200"/>
              <a:gd name="connsiteX214" fmla="*/ 1644183 w 3117397"/>
              <a:gd name="connsiteY214" fmla="*/ 71437 h 2743200"/>
              <a:gd name="connsiteX215" fmla="*/ 1901358 w 3117397"/>
              <a:gd name="connsiteY215" fmla="*/ 85725 h 2743200"/>
              <a:gd name="connsiteX216" fmla="*/ 2072808 w 3117397"/>
              <a:gd name="connsiteY216" fmla="*/ 200025 h 2743200"/>
              <a:gd name="connsiteX217" fmla="*/ 2158533 w 3117397"/>
              <a:gd name="connsiteY217" fmla="*/ 342900 h 2743200"/>
              <a:gd name="connsiteX218" fmla="*/ 2215683 w 3117397"/>
              <a:gd name="connsiteY218" fmla="*/ 514350 h 2743200"/>
              <a:gd name="connsiteX219" fmla="*/ 2244258 w 3117397"/>
              <a:gd name="connsiteY219" fmla="*/ 685800 h 2743200"/>
              <a:gd name="connsiteX220" fmla="*/ 2215683 w 3117397"/>
              <a:gd name="connsiteY220" fmla="*/ 1014412 h 2743200"/>
              <a:gd name="connsiteX221" fmla="*/ 2158533 w 3117397"/>
              <a:gd name="connsiteY221" fmla="*/ 1057275 h 2743200"/>
              <a:gd name="connsiteX222" fmla="*/ 2015658 w 3117397"/>
              <a:gd name="connsiteY222" fmla="*/ 1114425 h 2743200"/>
              <a:gd name="connsiteX223" fmla="*/ 1815633 w 3117397"/>
              <a:gd name="connsiteY223" fmla="*/ 1185862 h 2743200"/>
              <a:gd name="connsiteX224" fmla="*/ 1715621 w 3117397"/>
              <a:gd name="connsiteY224" fmla="*/ 1200150 h 2743200"/>
              <a:gd name="connsiteX225" fmla="*/ 1301283 w 3117397"/>
              <a:gd name="connsiteY225" fmla="*/ 1285875 h 2743200"/>
              <a:gd name="connsiteX226" fmla="*/ 1001246 w 3117397"/>
              <a:gd name="connsiteY226" fmla="*/ 1300162 h 2743200"/>
              <a:gd name="connsiteX227" fmla="*/ 444033 w 3117397"/>
              <a:gd name="connsiteY227" fmla="*/ 1285875 h 2743200"/>
              <a:gd name="connsiteX228" fmla="*/ 329733 w 3117397"/>
              <a:gd name="connsiteY228" fmla="*/ 1243012 h 2743200"/>
              <a:gd name="connsiteX229" fmla="*/ 229721 w 3117397"/>
              <a:gd name="connsiteY229" fmla="*/ 1200150 h 2743200"/>
              <a:gd name="connsiteX230" fmla="*/ 101133 w 3117397"/>
              <a:gd name="connsiteY230" fmla="*/ 1085850 h 2743200"/>
              <a:gd name="connsiteX231" fmla="*/ 29695 w 3117397"/>
              <a:gd name="connsiteY231" fmla="*/ 971550 h 2743200"/>
              <a:gd name="connsiteX232" fmla="*/ 1120 w 3117397"/>
              <a:gd name="connsiteY232" fmla="*/ 871537 h 2743200"/>
              <a:gd name="connsiteX233" fmla="*/ 15408 w 3117397"/>
              <a:gd name="connsiteY233" fmla="*/ 514350 h 2743200"/>
              <a:gd name="connsiteX234" fmla="*/ 43983 w 3117397"/>
              <a:gd name="connsiteY234" fmla="*/ 457200 h 2743200"/>
              <a:gd name="connsiteX235" fmla="*/ 72558 w 3117397"/>
              <a:gd name="connsiteY235" fmla="*/ 385762 h 2743200"/>
              <a:gd name="connsiteX236" fmla="*/ 115421 w 3117397"/>
              <a:gd name="connsiteY236" fmla="*/ 285750 h 2743200"/>
              <a:gd name="connsiteX237" fmla="*/ 329733 w 3117397"/>
              <a:gd name="connsiteY237" fmla="*/ 100012 h 2743200"/>
              <a:gd name="connsiteX238" fmla="*/ 401171 w 3117397"/>
              <a:gd name="connsiteY238" fmla="*/ 85725 h 2743200"/>
              <a:gd name="connsiteX239" fmla="*/ 544046 w 3117397"/>
              <a:gd name="connsiteY239" fmla="*/ 42862 h 2743200"/>
              <a:gd name="connsiteX240" fmla="*/ 729783 w 3117397"/>
              <a:gd name="connsiteY240" fmla="*/ 0 h 2743200"/>
              <a:gd name="connsiteX241" fmla="*/ 1801346 w 3117397"/>
              <a:gd name="connsiteY241" fmla="*/ 28575 h 2743200"/>
              <a:gd name="connsiteX242" fmla="*/ 1901358 w 3117397"/>
              <a:gd name="connsiteY242" fmla="*/ 71437 h 2743200"/>
              <a:gd name="connsiteX243" fmla="*/ 2087096 w 3117397"/>
              <a:gd name="connsiteY243" fmla="*/ 142875 h 2743200"/>
              <a:gd name="connsiteX244" fmla="*/ 2158533 w 3117397"/>
              <a:gd name="connsiteY244" fmla="*/ 200025 h 2743200"/>
              <a:gd name="connsiteX245" fmla="*/ 2287121 w 3117397"/>
              <a:gd name="connsiteY245" fmla="*/ 271462 h 2743200"/>
              <a:gd name="connsiteX246" fmla="*/ 2444283 w 3117397"/>
              <a:gd name="connsiteY246" fmla="*/ 514350 h 2743200"/>
              <a:gd name="connsiteX247" fmla="*/ 2458571 w 3117397"/>
              <a:gd name="connsiteY247" fmla="*/ 557212 h 2743200"/>
              <a:gd name="connsiteX248" fmla="*/ 2501433 w 3117397"/>
              <a:gd name="connsiteY248" fmla="*/ 714375 h 2743200"/>
              <a:gd name="connsiteX249" fmla="*/ 2515721 w 3117397"/>
              <a:gd name="connsiteY249" fmla="*/ 828675 h 2743200"/>
              <a:gd name="connsiteX250" fmla="*/ 2501433 w 3117397"/>
              <a:gd name="connsiteY250" fmla="*/ 1114425 h 2743200"/>
              <a:gd name="connsiteX251" fmla="*/ 2401421 w 3117397"/>
              <a:gd name="connsiteY251" fmla="*/ 1271587 h 2743200"/>
              <a:gd name="connsiteX252" fmla="*/ 2344271 w 3117397"/>
              <a:gd name="connsiteY252" fmla="*/ 1357312 h 2743200"/>
              <a:gd name="connsiteX253" fmla="*/ 2287121 w 3117397"/>
              <a:gd name="connsiteY253" fmla="*/ 1414462 h 2743200"/>
              <a:gd name="connsiteX254" fmla="*/ 2058521 w 3117397"/>
              <a:gd name="connsiteY254" fmla="*/ 1543050 h 2743200"/>
              <a:gd name="connsiteX255" fmla="*/ 1987083 w 3117397"/>
              <a:gd name="connsiteY255" fmla="*/ 1557337 h 2743200"/>
              <a:gd name="connsiteX256" fmla="*/ 1658471 w 3117397"/>
              <a:gd name="connsiteY256" fmla="*/ 1528762 h 2743200"/>
              <a:gd name="connsiteX257" fmla="*/ 1472733 w 3117397"/>
              <a:gd name="connsiteY257" fmla="*/ 1385887 h 2743200"/>
              <a:gd name="connsiteX258" fmla="*/ 1229846 w 3117397"/>
              <a:gd name="connsiteY258" fmla="*/ 1171575 h 2743200"/>
              <a:gd name="connsiteX259" fmla="*/ 1144121 w 3117397"/>
              <a:gd name="connsiteY259" fmla="*/ 1042987 h 2743200"/>
              <a:gd name="connsiteX260" fmla="*/ 1129833 w 3117397"/>
              <a:gd name="connsiteY260" fmla="*/ 971550 h 2743200"/>
              <a:gd name="connsiteX261" fmla="*/ 1101258 w 3117397"/>
              <a:gd name="connsiteY261" fmla="*/ 885825 h 2743200"/>
              <a:gd name="connsiteX262" fmla="*/ 1086971 w 3117397"/>
              <a:gd name="connsiteY262" fmla="*/ 700087 h 2743200"/>
              <a:gd name="connsiteX263" fmla="*/ 1101258 w 3117397"/>
              <a:gd name="connsiteY263" fmla="*/ 342900 h 2743200"/>
              <a:gd name="connsiteX264" fmla="*/ 1186983 w 3117397"/>
              <a:gd name="connsiteY264" fmla="*/ 228600 h 2743200"/>
              <a:gd name="connsiteX265" fmla="*/ 1215558 w 3117397"/>
              <a:gd name="connsiteY265" fmla="*/ 185737 h 2743200"/>
              <a:gd name="connsiteX266" fmla="*/ 1387008 w 3117397"/>
              <a:gd name="connsiteY266" fmla="*/ 85725 h 2743200"/>
              <a:gd name="connsiteX267" fmla="*/ 1587033 w 3117397"/>
              <a:gd name="connsiteY267" fmla="*/ 28575 h 2743200"/>
              <a:gd name="connsiteX268" fmla="*/ 1658471 w 3117397"/>
              <a:gd name="connsiteY268" fmla="*/ 14287 h 2743200"/>
              <a:gd name="connsiteX269" fmla="*/ 1829921 w 3117397"/>
              <a:gd name="connsiteY269" fmla="*/ 0 h 2743200"/>
              <a:gd name="connsiteX270" fmla="*/ 2444283 w 3117397"/>
              <a:gd name="connsiteY270" fmla="*/ 28575 h 2743200"/>
              <a:gd name="connsiteX271" fmla="*/ 2515721 w 3117397"/>
              <a:gd name="connsiteY271" fmla="*/ 57150 h 2743200"/>
              <a:gd name="connsiteX272" fmla="*/ 2687171 w 3117397"/>
              <a:gd name="connsiteY272" fmla="*/ 171450 h 2743200"/>
              <a:gd name="connsiteX273" fmla="*/ 2758608 w 3117397"/>
              <a:gd name="connsiteY273" fmla="*/ 242887 h 2743200"/>
              <a:gd name="connsiteX274" fmla="*/ 2801471 w 3117397"/>
              <a:gd name="connsiteY274" fmla="*/ 342900 h 2743200"/>
              <a:gd name="connsiteX275" fmla="*/ 2830046 w 3117397"/>
              <a:gd name="connsiteY275" fmla="*/ 428625 h 2743200"/>
              <a:gd name="connsiteX276" fmla="*/ 2801471 w 3117397"/>
              <a:gd name="connsiteY276" fmla="*/ 985837 h 2743200"/>
              <a:gd name="connsiteX277" fmla="*/ 2772896 w 3117397"/>
              <a:gd name="connsiteY277" fmla="*/ 1085850 h 2743200"/>
              <a:gd name="connsiteX278" fmla="*/ 2672883 w 3117397"/>
              <a:gd name="connsiteY278" fmla="*/ 1243012 h 2743200"/>
              <a:gd name="connsiteX279" fmla="*/ 2587158 w 3117397"/>
              <a:gd name="connsiteY279" fmla="*/ 1285875 h 2743200"/>
              <a:gd name="connsiteX280" fmla="*/ 2544296 w 3117397"/>
              <a:gd name="connsiteY280" fmla="*/ 1314450 h 2743200"/>
              <a:gd name="connsiteX281" fmla="*/ 2358558 w 3117397"/>
              <a:gd name="connsiteY281" fmla="*/ 1343025 h 2743200"/>
              <a:gd name="connsiteX282" fmla="*/ 2172821 w 3117397"/>
              <a:gd name="connsiteY282" fmla="*/ 1314450 h 2743200"/>
              <a:gd name="connsiteX283" fmla="*/ 2072808 w 3117397"/>
              <a:gd name="connsiteY283" fmla="*/ 1257300 h 2743200"/>
              <a:gd name="connsiteX284" fmla="*/ 1972796 w 3117397"/>
              <a:gd name="connsiteY284" fmla="*/ 1114425 h 2743200"/>
              <a:gd name="connsiteX285" fmla="*/ 1915646 w 3117397"/>
              <a:gd name="connsiteY285" fmla="*/ 914400 h 2743200"/>
              <a:gd name="connsiteX286" fmla="*/ 1972796 w 3117397"/>
              <a:gd name="connsiteY286" fmla="*/ 342900 h 2743200"/>
              <a:gd name="connsiteX287" fmla="*/ 2015658 w 3117397"/>
              <a:gd name="connsiteY287" fmla="*/ 271462 h 2743200"/>
              <a:gd name="connsiteX288" fmla="*/ 2072808 w 3117397"/>
              <a:gd name="connsiteY288" fmla="*/ 228600 h 2743200"/>
              <a:gd name="connsiteX289" fmla="*/ 2172821 w 3117397"/>
              <a:gd name="connsiteY289" fmla="*/ 142875 h 2743200"/>
              <a:gd name="connsiteX290" fmla="*/ 2387133 w 3117397"/>
              <a:gd name="connsiteY290" fmla="*/ 100012 h 2743200"/>
              <a:gd name="connsiteX291" fmla="*/ 2630021 w 3117397"/>
              <a:gd name="connsiteY291" fmla="*/ 128587 h 2743200"/>
              <a:gd name="connsiteX292" fmla="*/ 2744321 w 3117397"/>
              <a:gd name="connsiteY292" fmla="*/ 242887 h 2743200"/>
              <a:gd name="connsiteX293" fmla="*/ 2844333 w 3117397"/>
              <a:gd name="connsiteY293" fmla="*/ 457200 h 2743200"/>
              <a:gd name="connsiteX294" fmla="*/ 2887196 w 3117397"/>
              <a:gd name="connsiteY294" fmla="*/ 600075 h 2743200"/>
              <a:gd name="connsiteX295" fmla="*/ 2915771 w 3117397"/>
              <a:gd name="connsiteY295" fmla="*/ 842962 h 2743200"/>
              <a:gd name="connsiteX296" fmla="*/ 2901483 w 3117397"/>
              <a:gd name="connsiteY296" fmla="*/ 1257300 h 2743200"/>
              <a:gd name="connsiteX297" fmla="*/ 2872908 w 3117397"/>
              <a:gd name="connsiteY297" fmla="*/ 1314450 h 2743200"/>
              <a:gd name="connsiteX298" fmla="*/ 2801471 w 3117397"/>
              <a:gd name="connsiteY298" fmla="*/ 1471612 h 2743200"/>
              <a:gd name="connsiteX299" fmla="*/ 2744321 w 3117397"/>
              <a:gd name="connsiteY299" fmla="*/ 1657350 h 2743200"/>
              <a:gd name="connsiteX300" fmla="*/ 2701458 w 3117397"/>
              <a:gd name="connsiteY300" fmla="*/ 1743075 h 2743200"/>
              <a:gd name="connsiteX301" fmla="*/ 2601446 w 3117397"/>
              <a:gd name="connsiteY301" fmla="*/ 1971675 h 2743200"/>
              <a:gd name="connsiteX302" fmla="*/ 2444283 w 3117397"/>
              <a:gd name="connsiteY302" fmla="*/ 2171700 h 2743200"/>
              <a:gd name="connsiteX303" fmla="*/ 2244258 w 3117397"/>
              <a:gd name="connsiteY303" fmla="*/ 2228850 h 2743200"/>
              <a:gd name="connsiteX304" fmla="*/ 1815633 w 3117397"/>
              <a:gd name="connsiteY304" fmla="*/ 2214562 h 2743200"/>
              <a:gd name="connsiteX305" fmla="*/ 1458446 w 3117397"/>
              <a:gd name="connsiteY305" fmla="*/ 2100262 h 2743200"/>
              <a:gd name="connsiteX306" fmla="*/ 1172696 w 3117397"/>
              <a:gd name="connsiteY306" fmla="*/ 1971675 h 2743200"/>
              <a:gd name="connsiteX307" fmla="*/ 915521 w 3117397"/>
              <a:gd name="connsiteY307" fmla="*/ 1828800 h 2743200"/>
              <a:gd name="connsiteX308" fmla="*/ 801221 w 3117397"/>
              <a:gd name="connsiteY308" fmla="*/ 1757362 h 2743200"/>
              <a:gd name="connsiteX309" fmla="*/ 529758 w 3117397"/>
              <a:gd name="connsiteY309" fmla="*/ 1471612 h 2743200"/>
              <a:gd name="connsiteX310" fmla="*/ 372596 w 3117397"/>
              <a:gd name="connsiteY310" fmla="*/ 1257300 h 2743200"/>
              <a:gd name="connsiteX311" fmla="*/ 301158 w 3117397"/>
              <a:gd name="connsiteY311" fmla="*/ 1143000 h 2743200"/>
              <a:gd name="connsiteX312" fmla="*/ 301158 w 3117397"/>
              <a:gd name="connsiteY312" fmla="*/ 1028700 h 2743200"/>
              <a:gd name="connsiteX313" fmla="*/ 372596 w 3117397"/>
              <a:gd name="connsiteY313" fmla="*/ 985837 h 2743200"/>
              <a:gd name="connsiteX314" fmla="*/ 458321 w 3117397"/>
              <a:gd name="connsiteY314" fmla="*/ 957262 h 2743200"/>
              <a:gd name="connsiteX315" fmla="*/ 629771 w 3117397"/>
              <a:gd name="connsiteY315" fmla="*/ 914400 h 2743200"/>
              <a:gd name="connsiteX316" fmla="*/ 758358 w 3117397"/>
              <a:gd name="connsiteY316" fmla="*/ 900112 h 2743200"/>
              <a:gd name="connsiteX317" fmla="*/ 872658 w 3117397"/>
              <a:gd name="connsiteY317" fmla="*/ 885825 h 2743200"/>
              <a:gd name="connsiteX318" fmla="*/ 1615608 w 3117397"/>
              <a:gd name="connsiteY318" fmla="*/ 942975 h 2743200"/>
              <a:gd name="connsiteX319" fmla="*/ 1672758 w 3117397"/>
              <a:gd name="connsiteY319" fmla="*/ 985837 h 2743200"/>
              <a:gd name="connsiteX320" fmla="*/ 1744196 w 3117397"/>
              <a:gd name="connsiteY320" fmla="*/ 1014412 h 2743200"/>
              <a:gd name="connsiteX321" fmla="*/ 1944221 w 3117397"/>
              <a:gd name="connsiteY321" fmla="*/ 1143000 h 2743200"/>
              <a:gd name="connsiteX322" fmla="*/ 2029946 w 3117397"/>
              <a:gd name="connsiteY322" fmla="*/ 1185862 h 2743200"/>
              <a:gd name="connsiteX323" fmla="*/ 2215683 w 3117397"/>
              <a:gd name="connsiteY323" fmla="*/ 1371600 h 2743200"/>
              <a:gd name="connsiteX324" fmla="*/ 2229971 w 3117397"/>
              <a:gd name="connsiteY324" fmla="*/ 1414462 h 2743200"/>
              <a:gd name="connsiteX325" fmla="*/ 2258546 w 3117397"/>
              <a:gd name="connsiteY325" fmla="*/ 1471612 h 2743200"/>
              <a:gd name="connsiteX326" fmla="*/ 2272833 w 3117397"/>
              <a:gd name="connsiteY326" fmla="*/ 1600200 h 2743200"/>
              <a:gd name="connsiteX327" fmla="*/ 2258546 w 3117397"/>
              <a:gd name="connsiteY327" fmla="*/ 1857375 h 2743200"/>
              <a:gd name="connsiteX328" fmla="*/ 2229971 w 3117397"/>
              <a:gd name="connsiteY328" fmla="*/ 1900237 h 2743200"/>
              <a:gd name="connsiteX329" fmla="*/ 2144246 w 3117397"/>
              <a:gd name="connsiteY329" fmla="*/ 2000250 h 2743200"/>
              <a:gd name="connsiteX330" fmla="*/ 2101383 w 3117397"/>
              <a:gd name="connsiteY330" fmla="*/ 2028825 h 2743200"/>
              <a:gd name="connsiteX331" fmla="*/ 2058521 w 3117397"/>
              <a:gd name="connsiteY331" fmla="*/ 2071687 h 2743200"/>
              <a:gd name="connsiteX332" fmla="*/ 1944221 w 3117397"/>
              <a:gd name="connsiteY332" fmla="*/ 2128837 h 2743200"/>
              <a:gd name="connsiteX333" fmla="*/ 1887071 w 3117397"/>
              <a:gd name="connsiteY333" fmla="*/ 2157412 h 2743200"/>
              <a:gd name="connsiteX334" fmla="*/ 1801346 w 3117397"/>
              <a:gd name="connsiteY334" fmla="*/ 2185987 h 2743200"/>
              <a:gd name="connsiteX335" fmla="*/ 1729908 w 3117397"/>
              <a:gd name="connsiteY335" fmla="*/ 2214562 h 2743200"/>
              <a:gd name="connsiteX336" fmla="*/ 1572746 w 3117397"/>
              <a:gd name="connsiteY336" fmla="*/ 2243137 h 2743200"/>
              <a:gd name="connsiteX337" fmla="*/ 1258421 w 3117397"/>
              <a:gd name="connsiteY337" fmla="*/ 2171700 h 2743200"/>
              <a:gd name="connsiteX338" fmla="*/ 1229846 w 3117397"/>
              <a:gd name="connsiteY338" fmla="*/ 2114550 h 2743200"/>
              <a:gd name="connsiteX339" fmla="*/ 1258421 w 3117397"/>
              <a:gd name="connsiteY339" fmla="*/ 1971675 h 2743200"/>
              <a:gd name="connsiteX340" fmla="*/ 1315571 w 3117397"/>
              <a:gd name="connsiteY340" fmla="*/ 1943100 h 2743200"/>
              <a:gd name="connsiteX341" fmla="*/ 1415583 w 3117397"/>
              <a:gd name="connsiteY341" fmla="*/ 1900237 h 2743200"/>
              <a:gd name="connsiteX342" fmla="*/ 1458446 w 3117397"/>
              <a:gd name="connsiteY342" fmla="*/ 1871662 h 2743200"/>
              <a:gd name="connsiteX343" fmla="*/ 1601321 w 3117397"/>
              <a:gd name="connsiteY343" fmla="*/ 1828800 h 2743200"/>
              <a:gd name="connsiteX344" fmla="*/ 1672758 w 3117397"/>
              <a:gd name="connsiteY344" fmla="*/ 1814512 h 2743200"/>
              <a:gd name="connsiteX345" fmla="*/ 1758483 w 3117397"/>
              <a:gd name="connsiteY345" fmla="*/ 1785937 h 2743200"/>
              <a:gd name="connsiteX346" fmla="*/ 1887071 w 3117397"/>
              <a:gd name="connsiteY346" fmla="*/ 1757362 h 2743200"/>
              <a:gd name="connsiteX347" fmla="*/ 2258546 w 3117397"/>
              <a:gd name="connsiteY347" fmla="*/ 1771650 h 2743200"/>
              <a:gd name="connsiteX348" fmla="*/ 2344271 w 3117397"/>
              <a:gd name="connsiteY348" fmla="*/ 1843087 h 2743200"/>
              <a:gd name="connsiteX349" fmla="*/ 2444283 w 3117397"/>
              <a:gd name="connsiteY349" fmla="*/ 2000250 h 2743200"/>
              <a:gd name="connsiteX350" fmla="*/ 2487146 w 3117397"/>
              <a:gd name="connsiteY350" fmla="*/ 2071687 h 2743200"/>
              <a:gd name="connsiteX351" fmla="*/ 2515721 w 3117397"/>
              <a:gd name="connsiteY351" fmla="*/ 2171700 h 2743200"/>
              <a:gd name="connsiteX352" fmla="*/ 2444283 w 3117397"/>
              <a:gd name="connsiteY352" fmla="*/ 2371725 h 2743200"/>
              <a:gd name="connsiteX353" fmla="*/ 2387133 w 3117397"/>
              <a:gd name="connsiteY353" fmla="*/ 2386012 h 2743200"/>
              <a:gd name="connsiteX354" fmla="*/ 2258546 w 3117397"/>
              <a:gd name="connsiteY354" fmla="*/ 2371725 h 2743200"/>
              <a:gd name="connsiteX355" fmla="*/ 2244258 w 3117397"/>
              <a:gd name="connsiteY355" fmla="*/ 2328862 h 2743200"/>
              <a:gd name="connsiteX356" fmla="*/ 2258546 w 3117397"/>
              <a:gd name="connsiteY356" fmla="*/ 2200275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Lst>
            <a:rect l="l" t="t" r="r" b="b"/>
            <a:pathLst>
              <a:path w="3117397" h="2743200">
                <a:moveTo>
                  <a:pt x="901233" y="1057275"/>
                </a:moveTo>
                <a:cubicBezTo>
                  <a:pt x="910758" y="947737"/>
                  <a:pt x="917205" y="837888"/>
                  <a:pt x="929808" y="728662"/>
                </a:cubicBezTo>
                <a:cubicBezTo>
                  <a:pt x="931534" y="713701"/>
                  <a:pt x="936782" y="698965"/>
                  <a:pt x="944096" y="685800"/>
                </a:cubicBezTo>
                <a:cubicBezTo>
                  <a:pt x="960775" y="655779"/>
                  <a:pt x="978631" y="625921"/>
                  <a:pt x="1001246" y="600075"/>
                </a:cubicBezTo>
                <a:cubicBezTo>
                  <a:pt x="1012553" y="587152"/>
                  <a:pt x="1029821" y="581025"/>
                  <a:pt x="1044108" y="571500"/>
                </a:cubicBezTo>
                <a:cubicBezTo>
                  <a:pt x="1048871" y="557212"/>
                  <a:pt x="1047747" y="539286"/>
                  <a:pt x="1058396" y="528637"/>
                </a:cubicBezTo>
                <a:cubicBezTo>
                  <a:pt x="1069045" y="517988"/>
                  <a:pt x="1088182" y="521822"/>
                  <a:pt x="1101258" y="514350"/>
                </a:cubicBezTo>
                <a:cubicBezTo>
                  <a:pt x="1214651" y="449553"/>
                  <a:pt x="1097513" y="483666"/>
                  <a:pt x="1229846" y="457200"/>
                </a:cubicBezTo>
                <a:cubicBezTo>
                  <a:pt x="1360831" y="369876"/>
                  <a:pt x="1302605" y="396541"/>
                  <a:pt x="1615608" y="442912"/>
                </a:cubicBezTo>
                <a:cubicBezTo>
                  <a:pt x="1635596" y="445873"/>
                  <a:pt x="1642306" y="473652"/>
                  <a:pt x="1658471" y="485775"/>
                </a:cubicBezTo>
                <a:cubicBezTo>
                  <a:pt x="1680687" y="502437"/>
                  <a:pt x="1706096" y="514350"/>
                  <a:pt x="1729908" y="528637"/>
                </a:cubicBezTo>
                <a:cubicBezTo>
                  <a:pt x="1799531" y="633072"/>
                  <a:pt x="1714544" y="501751"/>
                  <a:pt x="1787058" y="628650"/>
                </a:cubicBezTo>
                <a:cubicBezTo>
                  <a:pt x="1795577" y="643559"/>
                  <a:pt x="1807114" y="656603"/>
                  <a:pt x="1815633" y="671512"/>
                </a:cubicBezTo>
                <a:cubicBezTo>
                  <a:pt x="1826200" y="690004"/>
                  <a:pt x="1833641" y="710170"/>
                  <a:pt x="1844208" y="728662"/>
                </a:cubicBezTo>
                <a:cubicBezTo>
                  <a:pt x="1852727" y="743571"/>
                  <a:pt x="1865104" y="756166"/>
                  <a:pt x="1872783" y="771525"/>
                </a:cubicBezTo>
                <a:cubicBezTo>
                  <a:pt x="1879518" y="784995"/>
                  <a:pt x="1881138" y="800544"/>
                  <a:pt x="1887071" y="814387"/>
                </a:cubicBezTo>
                <a:cubicBezTo>
                  <a:pt x="1895461" y="833963"/>
                  <a:pt x="1906833" y="852147"/>
                  <a:pt x="1915646" y="871537"/>
                </a:cubicBezTo>
                <a:cubicBezTo>
                  <a:pt x="1930655" y="904556"/>
                  <a:pt x="1942288" y="939109"/>
                  <a:pt x="1958508" y="971550"/>
                </a:cubicBezTo>
                <a:cubicBezTo>
                  <a:pt x="2013904" y="1082344"/>
                  <a:pt x="1965456" y="949531"/>
                  <a:pt x="2001371" y="1057275"/>
                </a:cubicBezTo>
                <a:cubicBezTo>
                  <a:pt x="2004893" y="1081930"/>
                  <a:pt x="2029946" y="1253131"/>
                  <a:pt x="2029946" y="1271587"/>
                </a:cubicBezTo>
                <a:cubicBezTo>
                  <a:pt x="2029946" y="1504998"/>
                  <a:pt x="2024297" y="1738424"/>
                  <a:pt x="2015658" y="1971675"/>
                </a:cubicBezTo>
                <a:cubicBezTo>
                  <a:pt x="2013081" y="2041248"/>
                  <a:pt x="1988756" y="2073168"/>
                  <a:pt x="1944221" y="2128837"/>
                </a:cubicBezTo>
                <a:cubicBezTo>
                  <a:pt x="1909840" y="2171814"/>
                  <a:pt x="1873651" y="2222441"/>
                  <a:pt x="1829921" y="2257425"/>
                </a:cubicBezTo>
                <a:cubicBezTo>
                  <a:pt x="1806631" y="2276057"/>
                  <a:pt x="1725202" y="2330431"/>
                  <a:pt x="1687046" y="2343150"/>
                </a:cubicBezTo>
                <a:cubicBezTo>
                  <a:pt x="1649789" y="2355569"/>
                  <a:pt x="1610846" y="2362200"/>
                  <a:pt x="1572746" y="2371725"/>
                </a:cubicBezTo>
                <a:cubicBezTo>
                  <a:pt x="1487498" y="2393037"/>
                  <a:pt x="1534956" y="2382785"/>
                  <a:pt x="1429871" y="2400300"/>
                </a:cubicBezTo>
                <a:cubicBezTo>
                  <a:pt x="1287167" y="2389322"/>
                  <a:pt x="1265752" y="2415527"/>
                  <a:pt x="1172696" y="2343150"/>
                </a:cubicBezTo>
                <a:cubicBezTo>
                  <a:pt x="1151430" y="2326610"/>
                  <a:pt x="1134596" y="2305050"/>
                  <a:pt x="1115546" y="2286000"/>
                </a:cubicBezTo>
                <a:cubicBezTo>
                  <a:pt x="1110783" y="2271712"/>
                  <a:pt x="1107191" y="2256980"/>
                  <a:pt x="1101258" y="2243137"/>
                </a:cubicBezTo>
                <a:cubicBezTo>
                  <a:pt x="1092868" y="2223561"/>
                  <a:pt x="1080161" y="2205929"/>
                  <a:pt x="1072683" y="2185987"/>
                </a:cubicBezTo>
                <a:cubicBezTo>
                  <a:pt x="1065788" y="2167601"/>
                  <a:pt x="1061909" y="2148157"/>
                  <a:pt x="1058396" y="2128837"/>
                </a:cubicBezTo>
                <a:cubicBezTo>
                  <a:pt x="1038289" y="2018249"/>
                  <a:pt x="1041227" y="1968554"/>
                  <a:pt x="1029821" y="1843087"/>
                </a:cubicBezTo>
                <a:cubicBezTo>
                  <a:pt x="1025917" y="1800138"/>
                  <a:pt x="1020296" y="1757362"/>
                  <a:pt x="1015533" y="1714500"/>
                </a:cubicBezTo>
                <a:cubicBezTo>
                  <a:pt x="1025058" y="1576387"/>
                  <a:pt x="1020717" y="1436612"/>
                  <a:pt x="1044108" y="1300162"/>
                </a:cubicBezTo>
                <a:cubicBezTo>
                  <a:pt x="1057761" y="1220522"/>
                  <a:pt x="1099194" y="1223301"/>
                  <a:pt x="1144121" y="1185862"/>
                </a:cubicBezTo>
                <a:cubicBezTo>
                  <a:pt x="1254015" y="1094284"/>
                  <a:pt x="1093365" y="1194782"/>
                  <a:pt x="1286996" y="1071562"/>
                </a:cubicBezTo>
                <a:cubicBezTo>
                  <a:pt x="1352153" y="1030098"/>
                  <a:pt x="1327803" y="1054073"/>
                  <a:pt x="1387008" y="1028700"/>
                </a:cubicBezTo>
                <a:cubicBezTo>
                  <a:pt x="1406584" y="1020310"/>
                  <a:pt x="1423495" y="1005291"/>
                  <a:pt x="1444158" y="1000125"/>
                </a:cubicBezTo>
                <a:cubicBezTo>
                  <a:pt x="1481408" y="990812"/>
                  <a:pt x="1520584" y="992149"/>
                  <a:pt x="1558458" y="985837"/>
                </a:cubicBezTo>
                <a:cubicBezTo>
                  <a:pt x="1577827" y="982609"/>
                  <a:pt x="1596558" y="976312"/>
                  <a:pt x="1615608" y="971550"/>
                </a:cubicBezTo>
                <a:cubicBezTo>
                  <a:pt x="1744196" y="981075"/>
                  <a:pt x="1873491" y="983624"/>
                  <a:pt x="2001371" y="1000125"/>
                </a:cubicBezTo>
                <a:cubicBezTo>
                  <a:pt x="2022494" y="1002851"/>
                  <a:pt x="2040460" y="1017412"/>
                  <a:pt x="2058521" y="1028700"/>
                </a:cubicBezTo>
                <a:cubicBezTo>
                  <a:pt x="2144139" y="1082211"/>
                  <a:pt x="2088394" y="1055975"/>
                  <a:pt x="2158533" y="1114425"/>
                </a:cubicBezTo>
                <a:cubicBezTo>
                  <a:pt x="2171725" y="1125418"/>
                  <a:pt x="2187108" y="1133475"/>
                  <a:pt x="2201396" y="1143000"/>
                </a:cubicBezTo>
                <a:cubicBezTo>
                  <a:pt x="2210921" y="1162050"/>
                  <a:pt x="2218683" y="1182089"/>
                  <a:pt x="2229971" y="1200150"/>
                </a:cubicBezTo>
                <a:cubicBezTo>
                  <a:pt x="2291755" y="1299006"/>
                  <a:pt x="2259050" y="1215953"/>
                  <a:pt x="2287121" y="1300162"/>
                </a:cubicBezTo>
                <a:cubicBezTo>
                  <a:pt x="2282358" y="1385887"/>
                  <a:pt x="2284975" y="1472343"/>
                  <a:pt x="2272833" y="1557337"/>
                </a:cubicBezTo>
                <a:cubicBezTo>
                  <a:pt x="2270405" y="1574336"/>
                  <a:pt x="2256400" y="1588058"/>
                  <a:pt x="2244258" y="1600200"/>
                </a:cubicBezTo>
                <a:cubicBezTo>
                  <a:pt x="2220915" y="1623543"/>
                  <a:pt x="2172637" y="1651358"/>
                  <a:pt x="2144246" y="1671637"/>
                </a:cubicBezTo>
                <a:cubicBezTo>
                  <a:pt x="2029275" y="1753760"/>
                  <a:pt x="2152345" y="1680170"/>
                  <a:pt x="2001371" y="1743075"/>
                </a:cubicBezTo>
                <a:cubicBezTo>
                  <a:pt x="1921110" y="1776517"/>
                  <a:pt x="1915403" y="1797415"/>
                  <a:pt x="1829921" y="1814512"/>
                </a:cubicBezTo>
                <a:cubicBezTo>
                  <a:pt x="1787632" y="1822970"/>
                  <a:pt x="1744196" y="1824037"/>
                  <a:pt x="1701333" y="1828800"/>
                </a:cubicBezTo>
                <a:cubicBezTo>
                  <a:pt x="1663233" y="1838325"/>
                  <a:pt x="1625882" y="1851620"/>
                  <a:pt x="1587033" y="1857375"/>
                </a:cubicBezTo>
                <a:cubicBezTo>
                  <a:pt x="1497028" y="1870709"/>
                  <a:pt x="1315571" y="1885950"/>
                  <a:pt x="1315571" y="1885950"/>
                </a:cubicBezTo>
                <a:cubicBezTo>
                  <a:pt x="1196628" y="1873206"/>
                  <a:pt x="966598" y="1905238"/>
                  <a:pt x="844083" y="1800225"/>
                </a:cubicBezTo>
                <a:cubicBezTo>
                  <a:pt x="831045" y="1789050"/>
                  <a:pt x="825489" y="1771335"/>
                  <a:pt x="815508" y="1757362"/>
                </a:cubicBezTo>
                <a:cubicBezTo>
                  <a:pt x="801667" y="1737985"/>
                  <a:pt x="786933" y="1719262"/>
                  <a:pt x="772646" y="1700212"/>
                </a:cubicBezTo>
                <a:cubicBezTo>
                  <a:pt x="717188" y="1533845"/>
                  <a:pt x="733326" y="1600391"/>
                  <a:pt x="786933" y="1243012"/>
                </a:cubicBezTo>
                <a:cubicBezTo>
                  <a:pt x="795202" y="1187885"/>
                  <a:pt x="826970" y="1138902"/>
                  <a:pt x="844083" y="1085850"/>
                </a:cubicBezTo>
                <a:cubicBezTo>
                  <a:pt x="874613" y="991208"/>
                  <a:pt x="891560" y="891894"/>
                  <a:pt x="929808" y="800100"/>
                </a:cubicBezTo>
                <a:cubicBezTo>
                  <a:pt x="953621" y="742950"/>
                  <a:pt x="986230" y="688714"/>
                  <a:pt x="1001246" y="628650"/>
                </a:cubicBezTo>
                <a:cubicBezTo>
                  <a:pt x="1024538" y="535480"/>
                  <a:pt x="1002220" y="601178"/>
                  <a:pt x="1058396" y="500062"/>
                </a:cubicBezTo>
                <a:cubicBezTo>
                  <a:pt x="1068740" y="481444"/>
                  <a:pt x="1076404" y="461404"/>
                  <a:pt x="1086971" y="442912"/>
                </a:cubicBezTo>
                <a:cubicBezTo>
                  <a:pt x="1109204" y="404004"/>
                  <a:pt x="1136800" y="370819"/>
                  <a:pt x="1172696" y="342900"/>
                </a:cubicBezTo>
                <a:cubicBezTo>
                  <a:pt x="1194616" y="325851"/>
                  <a:pt x="1220321" y="314325"/>
                  <a:pt x="1244133" y="300037"/>
                </a:cubicBezTo>
                <a:cubicBezTo>
                  <a:pt x="1429871" y="309562"/>
                  <a:pt x="1616638" y="306882"/>
                  <a:pt x="1801346" y="328612"/>
                </a:cubicBezTo>
                <a:cubicBezTo>
                  <a:pt x="1898039" y="339988"/>
                  <a:pt x="1991357" y="392788"/>
                  <a:pt x="2072808" y="442912"/>
                </a:cubicBezTo>
                <a:cubicBezTo>
                  <a:pt x="2133430" y="480218"/>
                  <a:pt x="2292433" y="591428"/>
                  <a:pt x="2315696" y="628650"/>
                </a:cubicBezTo>
                <a:cubicBezTo>
                  <a:pt x="2339508" y="666750"/>
                  <a:pt x="2364842" y="703940"/>
                  <a:pt x="2387133" y="742950"/>
                </a:cubicBezTo>
                <a:cubicBezTo>
                  <a:pt x="2424661" y="808624"/>
                  <a:pt x="2448751" y="870654"/>
                  <a:pt x="2472858" y="942975"/>
                </a:cubicBezTo>
                <a:cubicBezTo>
                  <a:pt x="2483822" y="975867"/>
                  <a:pt x="2494946" y="1008928"/>
                  <a:pt x="2501433" y="1042987"/>
                </a:cubicBezTo>
                <a:cubicBezTo>
                  <a:pt x="2538130" y="1235646"/>
                  <a:pt x="2523377" y="1222362"/>
                  <a:pt x="2544296" y="1400175"/>
                </a:cubicBezTo>
                <a:cubicBezTo>
                  <a:pt x="2547681" y="1428946"/>
                  <a:pt x="2553821" y="1457325"/>
                  <a:pt x="2558583" y="1485900"/>
                </a:cubicBezTo>
                <a:cubicBezTo>
                  <a:pt x="2549058" y="1619250"/>
                  <a:pt x="2550859" y="1753896"/>
                  <a:pt x="2530008" y="1885950"/>
                </a:cubicBezTo>
                <a:cubicBezTo>
                  <a:pt x="2515402" y="1978454"/>
                  <a:pt x="2455786" y="2048681"/>
                  <a:pt x="2415708" y="2128837"/>
                </a:cubicBezTo>
                <a:cubicBezTo>
                  <a:pt x="2399488" y="2161278"/>
                  <a:pt x="2390460" y="2197144"/>
                  <a:pt x="2372846" y="2228850"/>
                </a:cubicBezTo>
                <a:cubicBezTo>
                  <a:pt x="2337004" y="2293365"/>
                  <a:pt x="2229346" y="2458075"/>
                  <a:pt x="2172821" y="2514600"/>
                </a:cubicBezTo>
                <a:cubicBezTo>
                  <a:pt x="2153771" y="2533650"/>
                  <a:pt x="2137224" y="2555586"/>
                  <a:pt x="2115671" y="2571750"/>
                </a:cubicBezTo>
                <a:cubicBezTo>
                  <a:pt x="2098632" y="2584529"/>
                  <a:pt x="2077139" y="2589982"/>
                  <a:pt x="2058521" y="2600325"/>
                </a:cubicBezTo>
                <a:cubicBezTo>
                  <a:pt x="2034246" y="2613811"/>
                  <a:pt x="2013428" y="2634405"/>
                  <a:pt x="1987083" y="2643187"/>
                </a:cubicBezTo>
                <a:cubicBezTo>
                  <a:pt x="1941007" y="2658545"/>
                  <a:pt x="1891833" y="2662237"/>
                  <a:pt x="1844208" y="2671762"/>
                </a:cubicBezTo>
                <a:cubicBezTo>
                  <a:pt x="1739739" y="2692656"/>
                  <a:pt x="1796825" y="2682614"/>
                  <a:pt x="1672758" y="2700337"/>
                </a:cubicBezTo>
                <a:cubicBezTo>
                  <a:pt x="1467971" y="2686050"/>
                  <a:pt x="1260270" y="2694744"/>
                  <a:pt x="1058396" y="2657475"/>
                </a:cubicBezTo>
                <a:cubicBezTo>
                  <a:pt x="650240" y="2582123"/>
                  <a:pt x="849736" y="2583714"/>
                  <a:pt x="686921" y="2486025"/>
                </a:cubicBezTo>
                <a:cubicBezTo>
                  <a:pt x="461132" y="2350552"/>
                  <a:pt x="510496" y="2408578"/>
                  <a:pt x="372596" y="2286000"/>
                </a:cubicBezTo>
                <a:cubicBezTo>
                  <a:pt x="357494" y="2272576"/>
                  <a:pt x="342668" y="2258659"/>
                  <a:pt x="329733" y="2243137"/>
                </a:cubicBezTo>
                <a:cubicBezTo>
                  <a:pt x="304489" y="2212844"/>
                  <a:pt x="290052" y="2178062"/>
                  <a:pt x="272583" y="2143125"/>
                </a:cubicBezTo>
                <a:cubicBezTo>
                  <a:pt x="286871" y="2081212"/>
                  <a:pt x="292416" y="2016606"/>
                  <a:pt x="315446" y="1957387"/>
                </a:cubicBezTo>
                <a:cubicBezTo>
                  <a:pt x="339501" y="1895532"/>
                  <a:pt x="516311" y="1766671"/>
                  <a:pt x="529758" y="1757362"/>
                </a:cubicBezTo>
                <a:cubicBezTo>
                  <a:pt x="952397" y="1464768"/>
                  <a:pt x="572077" y="1707628"/>
                  <a:pt x="786933" y="1600200"/>
                </a:cubicBezTo>
                <a:cubicBezTo>
                  <a:pt x="887798" y="1549768"/>
                  <a:pt x="892689" y="1529323"/>
                  <a:pt x="1001246" y="1485900"/>
                </a:cubicBezTo>
                <a:cubicBezTo>
                  <a:pt x="1078343" y="1455061"/>
                  <a:pt x="1120644" y="1455441"/>
                  <a:pt x="1201271" y="1443037"/>
                </a:cubicBezTo>
                <a:cubicBezTo>
                  <a:pt x="1229903" y="1438632"/>
                  <a:pt x="1258421" y="1433512"/>
                  <a:pt x="1286996" y="1428750"/>
                </a:cubicBezTo>
                <a:cubicBezTo>
                  <a:pt x="1420346" y="1438275"/>
                  <a:pt x="1554328" y="1441238"/>
                  <a:pt x="1687046" y="1457325"/>
                </a:cubicBezTo>
                <a:cubicBezTo>
                  <a:pt x="1766949" y="1467010"/>
                  <a:pt x="1750633" y="1496262"/>
                  <a:pt x="1815633" y="1528762"/>
                </a:cubicBezTo>
                <a:cubicBezTo>
                  <a:pt x="1833196" y="1537544"/>
                  <a:pt x="1853733" y="1538287"/>
                  <a:pt x="1872783" y="1543050"/>
                </a:cubicBezTo>
                <a:cubicBezTo>
                  <a:pt x="1896596" y="1557337"/>
                  <a:pt x="1919383" y="1573493"/>
                  <a:pt x="1944221" y="1585912"/>
                </a:cubicBezTo>
                <a:cubicBezTo>
                  <a:pt x="1967160" y="1597381"/>
                  <a:pt x="1994126" y="1600554"/>
                  <a:pt x="2015658" y="1614487"/>
                </a:cubicBezTo>
                <a:cubicBezTo>
                  <a:pt x="2160001" y="1707886"/>
                  <a:pt x="2170216" y="1726183"/>
                  <a:pt x="2272833" y="1828800"/>
                </a:cubicBezTo>
                <a:cubicBezTo>
                  <a:pt x="2317139" y="1873106"/>
                  <a:pt x="2340054" y="1890633"/>
                  <a:pt x="2372846" y="1943100"/>
                </a:cubicBezTo>
                <a:cubicBezTo>
                  <a:pt x="2384134" y="1961161"/>
                  <a:pt x="2391896" y="1981200"/>
                  <a:pt x="2401421" y="2000250"/>
                </a:cubicBezTo>
                <a:cubicBezTo>
                  <a:pt x="2406183" y="2019300"/>
                  <a:pt x="2410541" y="2038456"/>
                  <a:pt x="2415708" y="2057400"/>
                </a:cubicBezTo>
                <a:cubicBezTo>
                  <a:pt x="2424831" y="2090850"/>
                  <a:pt x="2435874" y="2123776"/>
                  <a:pt x="2444283" y="2157412"/>
                </a:cubicBezTo>
                <a:cubicBezTo>
                  <a:pt x="2450173" y="2180971"/>
                  <a:pt x="2453808" y="2205037"/>
                  <a:pt x="2458571" y="2228850"/>
                </a:cubicBezTo>
                <a:cubicBezTo>
                  <a:pt x="2453808" y="2266950"/>
                  <a:pt x="2454386" y="2306106"/>
                  <a:pt x="2444283" y="2343150"/>
                </a:cubicBezTo>
                <a:cubicBezTo>
                  <a:pt x="2439765" y="2359716"/>
                  <a:pt x="2428471" y="2374525"/>
                  <a:pt x="2415708" y="2386012"/>
                </a:cubicBezTo>
                <a:cubicBezTo>
                  <a:pt x="2324964" y="2467681"/>
                  <a:pt x="2284771" y="2484107"/>
                  <a:pt x="2172821" y="2528887"/>
                </a:cubicBezTo>
                <a:cubicBezTo>
                  <a:pt x="2097260" y="2559111"/>
                  <a:pt x="2023173" y="2594874"/>
                  <a:pt x="1944221" y="2614612"/>
                </a:cubicBezTo>
                <a:cubicBezTo>
                  <a:pt x="1872848" y="2632455"/>
                  <a:pt x="1632237" y="2650136"/>
                  <a:pt x="1544171" y="2657475"/>
                </a:cubicBezTo>
                <a:cubicBezTo>
                  <a:pt x="1367958" y="2638425"/>
                  <a:pt x="1189782" y="2632743"/>
                  <a:pt x="1015533" y="2600325"/>
                </a:cubicBezTo>
                <a:cubicBezTo>
                  <a:pt x="983424" y="2594351"/>
                  <a:pt x="840625" y="2468956"/>
                  <a:pt x="829796" y="2457450"/>
                </a:cubicBezTo>
                <a:cubicBezTo>
                  <a:pt x="783405" y="2408159"/>
                  <a:pt x="730029" y="2361532"/>
                  <a:pt x="701208" y="2300287"/>
                </a:cubicBezTo>
                <a:cubicBezTo>
                  <a:pt x="663108" y="2219325"/>
                  <a:pt x="620140" y="2140479"/>
                  <a:pt x="586908" y="2057400"/>
                </a:cubicBezTo>
                <a:cubicBezTo>
                  <a:pt x="442293" y="1695862"/>
                  <a:pt x="590771" y="2075167"/>
                  <a:pt x="501183" y="1828800"/>
                </a:cubicBezTo>
                <a:cubicBezTo>
                  <a:pt x="421660" y="1610111"/>
                  <a:pt x="527415" y="1921784"/>
                  <a:pt x="444033" y="1671637"/>
                </a:cubicBezTo>
                <a:cubicBezTo>
                  <a:pt x="439271" y="1633537"/>
                  <a:pt x="434821" y="1595397"/>
                  <a:pt x="429746" y="1557337"/>
                </a:cubicBezTo>
                <a:cubicBezTo>
                  <a:pt x="425295" y="1523957"/>
                  <a:pt x="419635" y="1490741"/>
                  <a:pt x="415458" y="1457325"/>
                </a:cubicBezTo>
                <a:cubicBezTo>
                  <a:pt x="410109" y="1414532"/>
                  <a:pt x="405933" y="1371600"/>
                  <a:pt x="401171" y="1328737"/>
                </a:cubicBezTo>
                <a:cubicBezTo>
                  <a:pt x="405933" y="1166812"/>
                  <a:pt x="403343" y="1004503"/>
                  <a:pt x="415458" y="842962"/>
                </a:cubicBezTo>
                <a:cubicBezTo>
                  <a:pt x="417711" y="812926"/>
                  <a:pt x="432448" y="785041"/>
                  <a:pt x="444033" y="757237"/>
                </a:cubicBezTo>
                <a:cubicBezTo>
                  <a:pt x="462110" y="713852"/>
                  <a:pt x="502798" y="640515"/>
                  <a:pt x="529758" y="600075"/>
                </a:cubicBezTo>
                <a:cubicBezTo>
                  <a:pt x="561174" y="552951"/>
                  <a:pt x="630934" y="456036"/>
                  <a:pt x="672633" y="414337"/>
                </a:cubicBezTo>
                <a:cubicBezTo>
                  <a:pt x="705733" y="381237"/>
                  <a:pt x="746005" y="377651"/>
                  <a:pt x="786933" y="357187"/>
                </a:cubicBezTo>
                <a:cubicBezTo>
                  <a:pt x="933648" y="283830"/>
                  <a:pt x="776743" y="332689"/>
                  <a:pt x="1001246" y="242887"/>
                </a:cubicBezTo>
                <a:cubicBezTo>
                  <a:pt x="1024455" y="233603"/>
                  <a:pt x="1161318" y="215937"/>
                  <a:pt x="1172696" y="214312"/>
                </a:cubicBezTo>
                <a:cubicBezTo>
                  <a:pt x="1344146" y="223837"/>
                  <a:pt x="1516143" y="226214"/>
                  <a:pt x="1687046" y="242887"/>
                </a:cubicBezTo>
                <a:cubicBezTo>
                  <a:pt x="1712572" y="245377"/>
                  <a:pt x="1735277" y="260542"/>
                  <a:pt x="1758483" y="271462"/>
                </a:cubicBezTo>
                <a:cubicBezTo>
                  <a:pt x="1816297" y="298669"/>
                  <a:pt x="1869316" y="336981"/>
                  <a:pt x="1929933" y="357187"/>
                </a:cubicBezTo>
                <a:cubicBezTo>
                  <a:pt x="1958508" y="366712"/>
                  <a:pt x="1988237" y="373298"/>
                  <a:pt x="2015658" y="385762"/>
                </a:cubicBezTo>
                <a:cubicBezTo>
                  <a:pt x="2053365" y="402902"/>
                  <a:pt x="2142123" y="466884"/>
                  <a:pt x="2172821" y="485775"/>
                </a:cubicBezTo>
                <a:cubicBezTo>
                  <a:pt x="2205522" y="505898"/>
                  <a:pt x="2241706" y="520444"/>
                  <a:pt x="2272833" y="542925"/>
                </a:cubicBezTo>
                <a:cubicBezTo>
                  <a:pt x="2327706" y="582556"/>
                  <a:pt x="2377462" y="628829"/>
                  <a:pt x="2429996" y="671512"/>
                </a:cubicBezTo>
                <a:cubicBezTo>
                  <a:pt x="2500483" y="728783"/>
                  <a:pt x="2509959" y="730198"/>
                  <a:pt x="2572871" y="800100"/>
                </a:cubicBezTo>
                <a:cubicBezTo>
                  <a:pt x="2635206" y="869361"/>
                  <a:pt x="2682360" y="949244"/>
                  <a:pt x="2730033" y="1028700"/>
                </a:cubicBezTo>
                <a:cubicBezTo>
                  <a:pt x="2764879" y="1168077"/>
                  <a:pt x="2722331" y="994041"/>
                  <a:pt x="2758608" y="1157287"/>
                </a:cubicBezTo>
                <a:cubicBezTo>
                  <a:pt x="2762868" y="1176456"/>
                  <a:pt x="2768133" y="1195387"/>
                  <a:pt x="2772896" y="1214437"/>
                </a:cubicBezTo>
                <a:cubicBezTo>
                  <a:pt x="2768133" y="1319212"/>
                  <a:pt x="2770630" y="1424570"/>
                  <a:pt x="2758608" y="1528762"/>
                </a:cubicBezTo>
                <a:cubicBezTo>
                  <a:pt x="2756167" y="1549920"/>
                  <a:pt x="2738683" y="1566449"/>
                  <a:pt x="2730033" y="1585912"/>
                </a:cubicBezTo>
                <a:cubicBezTo>
                  <a:pt x="2709188" y="1632813"/>
                  <a:pt x="2699939" y="1671210"/>
                  <a:pt x="2672883" y="1714500"/>
                </a:cubicBezTo>
                <a:cubicBezTo>
                  <a:pt x="2631109" y="1781338"/>
                  <a:pt x="2571245" y="1830426"/>
                  <a:pt x="2515721" y="1885950"/>
                </a:cubicBezTo>
                <a:cubicBezTo>
                  <a:pt x="2496671" y="1905000"/>
                  <a:pt x="2481673" y="1929239"/>
                  <a:pt x="2458571" y="1943100"/>
                </a:cubicBezTo>
                <a:cubicBezTo>
                  <a:pt x="2434758" y="1957387"/>
                  <a:pt x="2410239" y="1970558"/>
                  <a:pt x="2387133" y="1985962"/>
                </a:cubicBezTo>
                <a:cubicBezTo>
                  <a:pt x="2319706" y="2030913"/>
                  <a:pt x="2279013" y="2084944"/>
                  <a:pt x="2187108" y="2100262"/>
                </a:cubicBezTo>
                <a:cubicBezTo>
                  <a:pt x="2158533" y="2105025"/>
                  <a:pt x="2129856" y="2109211"/>
                  <a:pt x="2101383" y="2114550"/>
                </a:cubicBezTo>
                <a:cubicBezTo>
                  <a:pt x="2053647" y="2123501"/>
                  <a:pt x="1958508" y="2143125"/>
                  <a:pt x="1958508" y="2143125"/>
                </a:cubicBezTo>
                <a:cubicBezTo>
                  <a:pt x="1834683" y="2138362"/>
                  <a:pt x="1710656" y="2137363"/>
                  <a:pt x="1587033" y="2128837"/>
                </a:cubicBezTo>
                <a:cubicBezTo>
                  <a:pt x="1572009" y="2127801"/>
                  <a:pt x="1557641" y="2121285"/>
                  <a:pt x="1544171" y="2114550"/>
                </a:cubicBezTo>
                <a:cubicBezTo>
                  <a:pt x="1528812" y="2106871"/>
                  <a:pt x="1514500" y="2096968"/>
                  <a:pt x="1501308" y="2085975"/>
                </a:cubicBezTo>
                <a:cubicBezTo>
                  <a:pt x="1485786" y="2073040"/>
                  <a:pt x="1471596" y="2058453"/>
                  <a:pt x="1458446" y="2043112"/>
                </a:cubicBezTo>
                <a:cubicBezTo>
                  <a:pt x="1442949" y="2025032"/>
                  <a:pt x="1429871" y="2005012"/>
                  <a:pt x="1415583" y="1985962"/>
                </a:cubicBezTo>
                <a:cubicBezTo>
                  <a:pt x="1420346" y="1943100"/>
                  <a:pt x="1417188" y="1898594"/>
                  <a:pt x="1429871" y="1857375"/>
                </a:cubicBezTo>
                <a:cubicBezTo>
                  <a:pt x="1436874" y="1834616"/>
                  <a:pt x="1454352" y="1815363"/>
                  <a:pt x="1472733" y="1800225"/>
                </a:cubicBezTo>
                <a:cubicBezTo>
                  <a:pt x="1524136" y="1757893"/>
                  <a:pt x="1667556" y="1647551"/>
                  <a:pt x="1758483" y="1614487"/>
                </a:cubicBezTo>
                <a:cubicBezTo>
                  <a:pt x="1781305" y="1606188"/>
                  <a:pt x="1805824" y="1603212"/>
                  <a:pt x="1829921" y="1600200"/>
                </a:cubicBezTo>
                <a:cubicBezTo>
                  <a:pt x="1882118" y="1593675"/>
                  <a:pt x="1934696" y="1590675"/>
                  <a:pt x="1987083" y="1585912"/>
                </a:cubicBezTo>
                <a:cubicBezTo>
                  <a:pt x="2068046" y="1595437"/>
                  <a:pt x="2149890" y="1599233"/>
                  <a:pt x="2229971" y="1614487"/>
                </a:cubicBezTo>
                <a:cubicBezTo>
                  <a:pt x="2250893" y="1618472"/>
                  <a:pt x="2269543" y="1631035"/>
                  <a:pt x="2287121" y="1643062"/>
                </a:cubicBezTo>
                <a:cubicBezTo>
                  <a:pt x="2360233" y="1693086"/>
                  <a:pt x="2450631" y="1727651"/>
                  <a:pt x="2501433" y="1800225"/>
                </a:cubicBezTo>
                <a:cubicBezTo>
                  <a:pt x="2613033" y="1959653"/>
                  <a:pt x="2560339" y="1901993"/>
                  <a:pt x="2644308" y="1985962"/>
                </a:cubicBezTo>
                <a:cubicBezTo>
                  <a:pt x="2649071" y="2009775"/>
                  <a:pt x="2650917" y="2034362"/>
                  <a:pt x="2658596" y="2057400"/>
                </a:cubicBezTo>
                <a:cubicBezTo>
                  <a:pt x="2665331" y="2077606"/>
                  <a:pt x="2682708" y="2093724"/>
                  <a:pt x="2687171" y="2114550"/>
                </a:cubicBezTo>
                <a:cubicBezTo>
                  <a:pt x="2697199" y="2161350"/>
                  <a:pt x="2696696" y="2209800"/>
                  <a:pt x="2701458" y="2257425"/>
                </a:cubicBezTo>
                <a:cubicBezTo>
                  <a:pt x="2696696" y="2324100"/>
                  <a:pt x="2698160" y="2391515"/>
                  <a:pt x="2687171" y="2457450"/>
                </a:cubicBezTo>
                <a:cubicBezTo>
                  <a:pt x="2683670" y="2478459"/>
                  <a:pt x="2672083" y="2498116"/>
                  <a:pt x="2658596" y="2514600"/>
                </a:cubicBezTo>
                <a:cubicBezTo>
                  <a:pt x="2635481" y="2542852"/>
                  <a:pt x="2548956" y="2631073"/>
                  <a:pt x="2501433" y="2657475"/>
                </a:cubicBezTo>
                <a:cubicBezTo>
                  <a:pt x="2479014" y="2669930"/>
                  <a:pt x="2454149" y="2677424"/>
                  <a:pt x="2429996" y="2686050"/>
                </a:cubicBezTo>
                <a:cubicBezTo>
                  <a:pt x="2387447" y="2701246"/>
                  <a:pt x="2344851" y="2716500"/>
                  <a:pt x="2301408" y="2728912"/>
                </a:cubicBezTo>
                <a:cubicBezTo>
                  <a:pt x="2278058" y="2735583"/>
                  <a:pt x="2253783" y="2738437"/>
                  <a:pt x="2229971" y="2743200"/>
                </a:cubicBezTo>
                <a:lnTo>
                  <a:pt x="1629896" y="2714625"/>
                </a:lnTo>
                <a:cubicBezTo>
                  <a:pt x="1577376" y="2711652"/>
                  <a:pt x="1524136" y="2711512"/>
                  <a:pt x="1472733" y="2700337"/>
                </a:cubicBezTo>
                <a:cubicBezTo>
                  <a:pt x="1413867" y="2687540"/>
                  <a:pt x="1358984" y="2660497"/>
                  <a:pt x="1301283" y="2643187"/>
                </a:cubicBezTo>
                <a:cubicBezTo>
                  <a:pt x="1216064" y="2617622"/>
                  <a:pt x="1126715" y="2604793"/>
                  <a:pt x="1044108" y="2571750"/>
                </a:cubicBezTo>
                <a:cubicBezTo>
                  <a:pt x="936978" y="2528898"/>
                  <a:pt x="746654" y="2460033"/>
                  <a:pt x="672633" y="2386012"/>
                </a:cubicBezTo>
                <a:cubicBezTo>
                  <a:pt x="648821" y="2362200"/>
                  <a:pt x="621401" y="2341516"/>
                  <a:pt x="601196" y="2314575"/>
                </a:cubicBezTo>
                <a:cubicBezTo>
                  <a:pt x="573823" y="2278078"/>
                  <a:pt x="523253" y="2172977"/>
                  <a:pt x="501183" y="2128837"/>
                </a:cubicBezTo>
                <a:cubicBezTo>
                  <a:pt x="472944" y="1931158"/>
                  <a:pt x="466207" y="1926068"/>
                  <a:pt x="501183" y="1628775"/>
                </a:cubicBezTo>
                <a:cubicBezTo>
                  <a:pt x="504916" y="1597046"/>
                  <a:pt x="530826" y="1572134"/>
                  <a:pt x="544046" y="1543050"/>
                </a:cubicBezTo>
                <a:cubicBezTo>
                  <a:pt x="634424" y="1344220"/>
                  <a:pt x="492716" y="1620839"/>
                  <a:pt x="629771" y="1385887"/>
                </a:cubicBezTo>
                <a:cubicBezTo>
                  <a:pt x="645868" y="1358291"/>
                  <a:pt x="654912" y="1326744"/>
                  <a:pt x="672633" y="1300162"/>
                </a:cubicBezTo>
                <a:cubicBezTo>
                  <a:pt x="702754" y="1254981"/>
                  <a:pt x="739098" y="1214273"/>
                  <a:pt x="772646" y="1171575"/>
                </a:cubicBezTo>
                <a:cubicBezTo>
                  <a:pt x="818806" y="1112826"/>
                  <a:pt x="843600" y="1078648"/>
                  <a:pt x="901233" y="1028700"/>
                </a:cubicBezTo>
                <a:cubicBezTo>
                  <a:pt x="947322" y="988756"/>
                  <a:pt x="991685" y="945570"/>
                  <a:pt x="1044108" y="914400"/>
                </a:cubicBezTo>
                <a:cubicBezTo>
                  <a:pt x="1168608" y="840373"/>
                  <a:pt x="1286481" y="734860"/>
                  <a:pt x="1429871" y="714375"/>
                </a:cubicBezTo>
                <a:lnTo>
                  <a:pt x="1529883" y="700087"/>
                </a:lnTo>
                <a:cubicBezTo>
                  <a:pt x="1572746" y="681037"/>
                  <a:pt x="1613544" y="656415"/>
                  <a:pt x="1658471" y="642937"/>
                </a:cubicBezTo>
                <a:cubicBezTo>
                  <a:pt x="1771807" y="608936"/>
                  <a:pt x="2053720" y="592718"/>
                  <a:pt x="2129958" y="585787"/>
                </a:cubicBezTo>
                <a:cubicBezTo>
                  <a:pt x="2301408" y="600075"/>
                  <a:pt x="2473993" y="604319"/>
                  <a:pt x="2644308" y="628650"/>
                </a:cubicBezTo>
                <a:cubicBezTo>
                  <a:pt x="2688552" y="634971"/>
                  <a:pt x="2829811" y="738566"/>
                  <a:pt x="2844333" y="757237"/>
                </a:cubicBezTo>
                <a:cubicBezTo>
                  <a:pt x="3032326" y="998942"/>
                  <a:pt x="2890062" y="791544"/>
                  <a:pt x="2972921" y="957262"/>
                </a:cubicBezTo>
                <a:cubicBezTo>
                  <a:pt x="2985340" y="982100"/>
                  <a:pt x="3004292" y="1003419"/>
                  <a:pt x="3015783" y="1028700"/>
                </a:cubicBezTo>
                <a:cubicBezTo>
                  <a:pt x="3028247" y="1056121"/>
                  <a:pt x="3036083" y="1085463"/>
                  <a:pt x="3044358" y="1114425"/>
                </a:cubicBezTo>
                <a:cubicBezTo>
                  <a:pt x="3078087" y="1232476"/>
                  <a:pt x="3067857" y="1207951"/>
                  <a:pt x="3087221" y="1314450"/>
                </a:cubicBezTo>
                <a:cubicBezTo>
                  <a:pt x="3127159" y="1534107"/>
                  <a:pt x="3073693" y="1219004"/>
                  <a:pt x="3115796" y="1471612"/>
                </a:cubicBezTo>
                <a:cubicBezTo>
                  <a:pt x="3111033" y="1571625"/>
                  <a:pt x="3129424" y="1675494"/>
                  <a:pt x="3101508" y="1771650"/>
                </a:cubicBezTo>
                <a:cubicBezTo>
                  <a:pt x="3093054" y="1800770"/>
                  <a:pt x="2874762" y="2041259"/>
                  <a:pt x="2858621" y="2057400"/>
                </a:cubicBezTo>
                <a:cubicBezTo>
                  <a:pt x="2841783" y="2074238"/>
                  <a:pt x="2819764" y="2085018"/>
                  <a:pt x="2801471" y="2100262"/>
                </a:cubicBezTo>
                <a:cubicBezTo>
                  <a:pt x="2734009" y="2156480"/>
                  <a:pt x="2668121" y="2214562"/>
                  <a:pt x="2601446" y="2271712"/>
                </a:cubicBezTo>
                <a:cubicBezTo>
                  <a:pt x="2461692" y="2391501"/>
                  <a:pt x="2518555" y="2349719"/>
                  <a:pt x="2329983" y="2471737"/>
                </a:cubicBezTo>
                <a:cubicBezTo>
                  <a:pt x="2306668" y="2486823"/>
                  <a:pt x="2285777" y="2509154"/>
                  <a:pt x="2258546" y="2514600"/>
                </a:cubicBezTo>
                <a:lnTo>
                  <a:pt x="2187108" y="2528887"/>
                </a:lnTo>
                <a:cubicBezTo>
                  <a:pt x="2091858" y="2514600"/>
                  <a:pt x="1993705" y="2513387"/>
                  <a:pt x="1901358" y="2486025"/>
                </a:cubicBezTo>
                <a:cubicBezTo>
                  <a:pt x="1863731" y="2474876"/>
                  <a:pt x="1704180" y="2330701"/>
                  <a:pt x="1687046" y="2314575"/>
                </a:cubicBezTo>
                <a:cubicBezTo>
                  <a:pt x="1377597" y="2023329"/>
                  <a:pt x="1676464" y="2304302"/>
                  <a:pt x="1501308" y="2114550"/>
                </a:cubicBezTo>
                <a:cubicBezTo>
                  <a:pt x="1464761" y="2074958"/>
                  <a:pt x="1423772" y="2039640"/>
                  <a:pt x="1387008" y="2000250"/>
                </a:cubicBezTo>
                <a:cubicBezTo>
                  <a:pt x="1323601" y="1932314"/>
                  <a:pt x="1203958" y="1783276"/>
                  <a:pt x="1172696" y="1714500"/>
                </a:cubicBezTo>
                <a:cubicBezTo>
                  <a:pt x="1148883" y="1662112"/>
                  <a:pt x="1122630" y="1610767"/>
                  <a:pt x="1101258" y="1557337"/>
                </a:cubicBezTo>
                <a:cubicBezTo>
                  <a:pt x="1093965" y="1539105"/>
                  <a:pt x="1091733" y="1519237"/>
                  <a:pt x="1086971" y="1500187"/>
                </a:cubicBezTo>
                <a:cubicBezTo>
                  <a:pt x="1082208" y="1452562"/>
                  <a:pt x="1070912" y="1405142"/>
                  <a:pt x="1072683" y="1357312"/>
                </a:cubicBezTo>
                <a:cubicBezTo>
                  <a:pt x="1086839" y="975112"/>
                  <a:pt x="1081757" y="866427"/>
                  <a:pt x="1144121" y="585787"/>
                </a:cubicBezTo>
                <a:cubicBezTo>
                  <a:pt x="1152640" y="547450"/>
                  <a:pt x="1160277" y="508744"/>
                  <a:pt x="1172696" y="471487"/>
                </a:cubicBezTo>
                <a:cubicBezTo>
                  <a:pt x="1184166" y="437078"/>
                  <a:pt x="1202088" y="405151"/>
                  <a:pt x="1215558" y="371475"/>
                </a:cubicBezTo>
                <a:cubicBezTo>
                  <a:pt x="1221151" y="357492"/>
                  <a:pt x="1223111" y="342083"/>
                  <a:pt x="1229846" y="328612"/>
                </a:cubicBezTo>
                <a:cubicBezTo>
                  <a:pt x="1252660" y="282983"/>
                  <a:pt x="1302296" y="194362"/>
                  <a:pt x="1344146" y="157162"/>
                </a:cubicBezTo>
                <a:cubicBezTo>
                  <a:pt x="1397181" y="110020"/>
                  <a:pt x="1413561" y="116918"/>
                  <a:pt x="1472733" y="100012"/>
                </a:cubicBezTo>
                <a:cubicBezTo>
                  <a:pt x="1579351" y="69550"/>
                  <a:pt x="1435219" y="94656"/>
                  <a:pt x="1644183" y="71437"/>
                </a:cubicBezTo>
                <a:cubicBezTo>
                  <a:pt x="1729908" y="76200"/>
                  <a:pt x="1817046" y="69511"/>
                  <a:pt x="1901358" y="85725"/>
                </a:cubicBezTo>
                <a:cubicBezTo>
                  <a:pt x="1958792" y="96770"/>
                  <a:pt x="2036743" y="149534"/>
                  <a:pt x="2072808" y="200025"/>
                </a:cubicBezTo>
                <a:cubicBezTo>
                  <a:pt x="2105090" y="245220"/>
                  <a:pt x="2140970" y="290210"/>
                  <a:pt x="2158533" y="342900"/>
                </a:cubicBezTo>
                <a:cubicBezTo>
                  <a:pt x="2177583" y="400050"/>
                  <a:pt x="2205779" y="454928"/>
                  <a:pt x="2215683" y="514350"/>
                </a:cubicBezTo>
                <a:lnTo>
                  <a:pt x="2244258" y="685800"/>
                </a:lnTo>
                <a:cubicBezTo>
                  <a:pt x="2234733" y="795337"/>
                  <a:pt x="2240406" y="907277"/>
                  <a:pt x="2215683" y="1014412"/>
                </a:cubicBezTo>
                <a:cubicBezTo>
                  <a:pt x="2210329" y="1037615"/>
                  <a:pt x="2178346" y="1044066"/>
                  <a:pt x="2158533" y="1057275"/>
                </a:cubicBezTo>
                <a:cubicBezTo>
                  <a:pt x="2046572" y="1131916"/>
                  <a:pt x="2131554" y="1077826"/>
                  <a:pt x="2015658" y="1114425"/>
                </a:cubicBezTo>
                <a:cubicBezTo>
                  <a:pt x="1948145" y="1135745"/>
                  <a:pt x="1883708" y="1166412"/>
                  <a:pt x="1815633" y="1185862"/>
                </a:cubicBezTo>
                <a:cubicBezTo>
                  <a:pt x="1783253" y="1195113"/>
                  <a:pt x="1748720" y="1193944"/>
                  <a:pt x="1715621" y="1200150"/>
                </a:cubicBezTo>
                <a:cubicBezTo>
                  <a:pt x="1598668" y="1222079"/>
                  <a:pt x="1394577" y="1281433"/>
                  <a:pt x="1301283" y="1285875"/>
                </a:cubicBezTo>
                <a:lnTo>
                  <a:pt x="1001246" y="1300162"/>
                </a:lnTo>
                <a:cubicBezTo>
                  <a:pt x="815508" y="1295400"/>
                  <a:pt x="629162" y="1301631"/>
                  <a:pt x="444033" y="1285875"/>
                </a:cubicBezTo>
                <a:cubicBezTo>
                  <a:pt x="403489" y="1282424"/>
                  <a:pt x="367514" y="1258124"/>
                  <a:pt x="329733" y="1243012"/>
                </a:cubicBezTo>
                <a:cubicBezTo>
                  <a:pt x="296057" y="1229542"/>
                  <a:pt x="261050" y="1218425"/>
                  <a:pt x="229721" y="1200150"/>
                </a:cubicBezTo>
                <a:cubicBezTo>
                  <a:pt x="203559" y="1184889"/>
                  <a:pt x="121262" y="1112688"/>
                  <a:pt x="101133" y="1085850"/>
                </a:cubicBezTo>
                <a:cubicBezTo>
                  <a:pt x="74175" y="1049907"/>
                  <a:pt x="53508" y="1009650"/>
                  <a:pt x="29695" y="971550"/>
                </a:cubicBezTo>
                <a:cubicBezTo>
                  <a:pt x="20170" y="938212"/>
                  <a:pt x="2203" y="906192"/>
                  <a:pt x="1120" y="871537"/>
                </a:cubicBezTo>
                <a:cubicBezTo>
                  <a:pt x="-2602" y="752438"/>
                  <a:pt x="3147" y="632875"/>
                  <a:pt x="15408" y="514350"/>
                </a:cubicBezTo>
                <a:cubicBezTo>
                  <a:pt x="17600" y="493165"/>
                  <a:pt x="35333" y="476663"/>
                  <a:pt x="43983" y="457200"/>
                </a:cubicBezTo>
                <a:cubicBezTo>
                  <a:pt x="54399" y="433763"/>
                  <a:pt x="63553" y="409776"/>
                  <a:pt x="72558" y="385762"/>
                </a:cubicBezTo>
                <a:cubicBezTo>
                  <a:pt x="84741" y="353275"/>
                  <a:pt x="92611" y="313122"/>
                  <a:pt x="115421" y="285750"/>
                </a:cubicBezTo>
                <a:cubicBezTo>
                  <a:pt x="159836" y="232452"/>
                  <a:pt x="261039" y="134359"/>
                  <a:pt x="329733" y="100012"/>
                </a:cubicBezTo>
                <a:cubicBezTo>
                  <a:pt x="351453" y="89152"/>
                  <a:pt x="377358" y="90487"/>
                  <a:pt x="401171" y="85725"/>
                </a:cubicBezTo>
                <a:cubicBezTo>
                  <a:pt x="529155" y="34531"/>
                  <a:pt x="415266" y="75057"/>
                  <a:pt x="544046" y="42862"/>
                </a:cubicBezTo>
                <a:cubicBezTo>
                  <a:pt x="726704" y="-2803"/>
                  <a:pt x="564078" y="27617"/>
                  <a:pt x="729783" y="0"/>
                </a:cubicBezTo>
                <a:cubicBezTo>
                  <a:pt x="1086971" y="9525"/>
                  <a:pt x="1444694" y="6828"/>
                  <a:pt x="1801346" y="28575"/>
                </a:cubicBezTo>
                <a:cubicBezTo>
                  <a:pt x="1837549" y="30782"/>
                  <a:pt x="1867682" y="57967"/>
                  <a:pt x="1901358" y="71437"/>
                </a:cubicBezTo>
                <a:cubicBezTo>
                  <a:pt x="1962948" y="96073"/>
                  <a:pt x="2087096" y="142875"/>
                  <a:pt x="2087096" y="142875"/>
                </a:cubicBezTo>
                <a:cubicBezTo>
                  <a:pt x="2110908" y="161925"/>
                  <a:pt x="2133551" y="182537"/>
                  <a:pt x="2158533" y="200025"/>
                </a:cubicBezTo>
                <a:cubicBezTo>
                  <a:pt x="2203379" y="231417"/>
                  <a:pt x="2239535" y="247669"/>
                  <a:pt x="2287121" y="271462"/>
                </a:cubicBezTo>
                <a:cubicBezTo>
                  <a:pt x="2352195" y="364425"/>
                  <a:pt x="2395910" y="417605"/>
                  <a:pt x="2444283" y="514350"/>
                </a:cubicBezTo>
                <a:cubicBezTo>
                  <a:pt x="2451018" y="527820"/>
                  <a:pt x="2454243" y="542787"/>
                  <a:pt x="2458571" y="557212"/>
                </a:cubicBezTo>
                <a:cubicBezTo>
                  <a:pt x="2460364" y="563188"/>
                  <a:pt x="2496960" y="687539"/>
                  <a:pt x="2501433" y="714375"/>
                </a:cubicBezTo>
                <a:cubicBezTo>
                  <a:pt x="2507745" y="752249"/>
                  <a:pt x="2510958" y="790575"/>
                  <a:pt x="2515721" y="828675"/>
                </a:cubicBezTo>
                <a:cubicBezTo>
                  <a:pt x="2510958" y="923925"/>
                  <a:pt x="2515935" y="1020165"/>
                  <a:pt x="2501433" y="1114425"/>
                </a:cubicBezTo>
                <a:cubicBezTo>
                  <a:pt x="2492572" y="1172020"/>
                  <a:pt x="2433057" y="1228088"/>
                  <a:pt x="2401421" y="1271587"/>
                </a:cubicBezTo>
                <a:cubicBezTo>
                  <a:pt x="2381221" y="1299361"/>
                  <a:pt x="2365725" y="1330495"/>
                  <a:pt x="2344271" y="1357312"/>
                </a:cubicBezTo>
                <a:cubicBezTo>
                  <a:pt x="2327441" y="1378349"/>
                  <a:pt x="2308846" y="1398530"/>
                  <a:pt x="2287121" y="1414462"/>
                </a:cubicBezTo>
                <a:cubicBezTo>
                  <a:pt x="2220463" y="1463344"/>
                  <a:pt x="2141295" y="1518218"/>
                  <a:pt x="2058521" y="1543050"/>
                </a:cubicBezTo>
                <a:cubicBezTo>
                  <a:pt x="2035261" y="1550028"/>
                  <a:pt x="2010896" y="1552575"/>
                  <a:pt x="1987083" y="1557337"/>
                </a:cubicBezTo>
                <a:cubicBezTo>
                  <a:pt x="1877546" y="1547812"/>
                  <a:pt x="1762779" y="1563531"/>
                  <a:pt x="1658471" y="1528762"/>
                </a:cubicBezTo>
                <a:cubicBezTo>
                  <a:pt x="1584368" y="1504061"/>
                  <a:pt x="1534541" y="1433648"/>
                  <a:pt x="1472733" y="1385887"/>
                </a:cubicBezTo>
                <a:cubicBezTo>
                  <a:pt x="1394653" y="1325553"/>
                  <a:pt x="1290222" y="1252075"/>
                  <a:pt x="1229846" y="1171575"/>
                </a:cubicBezTo>
                <a:cubicBezTo>
                  <a:pt x="1170321" y="1092209"/>
                  <a:pt x="1199234" y="1134844"/>
                  <a:pt x="1144121" y="1042987"/>
                </a:cubicBezTo>
                <a:cubicBezTo>
                  <a:pt x="1139358" y="1019175"/>
                  <a:pt x="1136223" y="994978"/>
                  <a:pt x="1129833" y="971550"/>
                </a:cubicBezTo>
                <a:cubicBezTo>
                  <a:pt x="1121908" y="942491"/>
                  <a:pt x="1105956" y="915577"/>
                  <a:pt x="1101258" y="885825"/>
                </a:cubicBezTo>
                <a:cubicBezTo>
                  <a:pt x="1091574" y="824489"/>
                  <a:pt x="1091733" y="762000"/>
                  <a:pt x="1086971" y="700087"/>
                </a:cubicBezTo>
                <a:cubicBezTo>
                  <a:pt x="1091733" y="581025"/>
                  <a:pt x="1085510" y="461012"/>
                  <a:pt x="1101258" y="342900"/>
                </a:cubicBezTo>
                <a:cubicBezTo>
                  <a:pt x="1107930" y="292860"/>
                  <a:pt x="1158381" y="262923"/>
                  <a:pt x="1186983" y="228600"/>
                </a:cubicBezTo>
                <a:cubicBezTo>
                  <a:pt x="1197976" y="215408"/>
                  <a:pt x="1203416" y="197879"/>
                  <a:pt x="1215558" y="185737"/>
                </a:cubicBezTo>
                <a:cubicBezTo>
                  <a:pt x="1252546" y="148749"/>
                  <a:pt x="1348437" y="97296"/>
                  <a:pt x="1387008" y="85725"/>
                </a:cubicBezTo>
                <a:cubicBezTo>
                  <a:pt x="1453417" y="65802"/>
                  <a:pt x="1519271" y="43633"/>
                  <a:pt x="1587033" y="28575"/>
                </a:cubicBezTo>
                <a:cubicBezTo>
                  <a:pt x="1610739" y="23307"/>
                  <a:pt x="1634353" y="17124"/>
                  <a:pt x="1658471" y="14287"/>
                </a:cubicBezTo>
                <a:cubicBezTo>
                  <a:pt x="1715426" y="7586"/>
                  <a:pt x="1772771" y="4762"/>
                  <a:pt x="1829921" y="0"/>
                </a:cubicBezTo>
                <a:cubicBezTo>
                  <a:pt x="2034708" y="9525"/>
                  <a:pt x="2239982" y="11550"/>
                  <a:pt x="2444283" y="28575"/>
                </a:cubicBezTo>
                <a:cubicBezTo>
                  <a:pt x="2469841" y="30705"/>
                  <a:pt x="2492284" y="46734"/>
                  <a:pt x="2515721" y="57150"/>
                </a:cubicBezTo>
                <a:cubicBezTo>
                  <a:pt x="2568485" y="80600"/>
                  <a:pt x="2660891" y="132030"/>
                  <a:pt x="2687171" y="171450"/>
                </a:cubicBezTo>
                <a:cubicBezTo>
                  <a:pt x="2725271" y="228599"/>
                  <a:pt x="2701459" y="204787"/>
                  <a:pt x="2758608" y="242887"/>
                </a:cubicBezTo>
                <a:cubicBezTo>
                  <a:pt x="2803942" y="310889"/>
                  <a:pt x="2776309" y="259027"/>
                  <a:pt x="2801471" y="342900"/>
                </a:cubicBezTo>
                <a:cubicBezTo>
                  <a:pt x="2810126" y="371750"/>
                  <a:pt x="2830046" y="428625"/>
                  <a:pt x="2830046" y="428625"/>
                </a:cubicBezTo>
                <a:cubicBezTo>
                  <a:pt x="2820143" y="775214"/>
                  <a:pt x="2855618" y="787294"/>
                  <a:pt x="2801471" y="985837"/>
                </a:cubicBezTo>
                <a:cubicBezTo>
                  <a:pt x="2792348" y="1019287"/>
                  <a:pt x="2788402" y="1054839"/>
                  <a:pt x="2772896" y="1085850"/>
                </a:cubicBezTo>
                <a:cubicBezTo>
                  <a:pt x="2745126" y="1141390"/>
                  <a:pt x="2728423" y="1215242"/>
                  <a:pt x="2672883" y="1243012"/>
                </a:cubicBezTo>
                <a:cubicBezTo>
                  <a:pt x="2644308" y="1257300"/>
                  <a:pt x="2615085" y="1270360"/>
                  <a:pt x="2587158" y="1285875"/>
                </a:cubicBezTo>
                <a:cubicBezTo>
                  <a:pt x="2572148" y="1294214"/>
                  <a:pt x="2560079" y="1307686"/>
                  <a:pt x="2544296" y="1314450"/>
                </a:cubicBezTo>
                <a:cubicBezTo>
                  <a:pt x="2500991" y="1333009"/>
                  <a:pt x="2384365" y="1340157"/>
                  <a:pt x="2358558" y="1343025"/>
                </a:cubicBezTo>
                <a:cubicBezTo>
                  <a:pt x="2296646" y="1333500"/>
                  <a:pt x="2233797" y="1328797"/>
                  <a:pt x="2172821" y="1314450"/>
                </a:cubicBezTo>
                <a:cubicBezTo>
                  <a:pt x="2144807" y="1307858"/>
                  <a:pt x="2097519" y="1273774"/>
                  <a:pt x="2072808" y="1257300"/>
                </a:cubicBezTo>
                <a:cubicBezTo>
                  <a:pt x="2048082" y="1224332"/>
                  <a:pt x="1987281" y="1145463"/>
                  <a:pt x="1972796" y="1114425"/>
                </a:cubicBezTo>
                <a:cubicBezTo>
                  <a:pt x="1937415" y="1038609"/>
                  <a:pt x="1930645" y="989395"/>
                  <a:pt x="1915646" y="914400"/>
                </a:cubicBezTo>
                <a:cubicBezTo>
                  <a:pt x="1934916" y="567545"/>
                  <a:pt x="1868729" y="530223"/>
                  <a:pt x="1972796" y="342900"/>
                </a:cubicBezTo>
                <a:cubicBezTo>
                  <a:pt x="1986282" y="318625"/>
                  <a:pt x="1997371" y="292361"/>
                  <a:pt x="2015658" y="271462"/>
                </a:cubicBezTo>
                <a:cubicBezTo>
                  <a:pt x="2031339" y="253541"/>
                  <a:pt x="2054378" y="243679"/>
                  <a:pt x="2072808" y="228600"/>
                </a:cubicBezTo>
                <a:cubicBezTo>
                  <a:pt x="2106791" y="200796"/>
                  <a:pt x="2134078" y="163538"/>
                  <a:pt x="2172821" y="142875"/>
                </a:cubicBezTo>
                <a:cubicBezTo>
                  <a:pt x="2213147" y="121368"/>
                  <a:pt x="2339690" y="106790"/>
                  <a:pt x="2387133" y="100012"/>
                </a:cubicBezTo>
                <a:cubicBezTo>
                  <a:pt x="2468096" y="109537"/>
                  <a:pt x="2552032" y="104851"/>
                  <a:pt x="2630021" y="128587"/>
                </a:cubicBezTo>
                <a:cubicBezTo>
                  <a:pt x="2680323" y="143896"/>
                  <a:pt x="2717555" y="200062"/>
                  <a:pt x="2744321" y="242887"/>
                </a:cubicBezTo>
                <a:cubicBezTo>
                  <a:pt x="2785359" y="308549"/>
                  <a:pt x="2828983" y="380454"/>
                  <a:pt x="2844333" y="457200"/>
                </a:cubicBezTo>
                <a:cubicBezTo>
                  <a:pt x="2863651" y="553786"/>
                  <a:pt x="2849602" y="506090"/>
                  <a:pt x="2887196" y="600075"/>
                </a:cubicBezTo>
                <a:cubicBezTo>
                  <a:pt x="2900818" y="681808"/>
                  <a:pt x="2915771" y="758418"/>
                  <a:pt x="2915771" y="842962"/>
                </a:cubicBezTo>
                <a:cubicBezTo>
                  <a:pt x="2915771" y="981157"/>
                  <a:pt x="2913995" y="1119673"/>
                  <a:pt x="2901483" y="1257300"/>
                </a:cubicBezTo>
                <a:cubicBezTo>
                  <a:pt x="2899555" y="1278511"/>
                  <a:pt x="2881915" y="1295150"/>
                  <a:pt x="2872908" y="1314450"/>
                </a:cubicBezTo>
                <a:cubicBezTo>
                  <a:pt x="2848573" y="1366597"/>
                  <a:pt x="2823381" y="1418401"/>
                  <a:pt x="2801471" y="1471612"/>
                </a:cubicBezTo>
                <a:cubicBezTo>
                  <a:pt x="2725651" y="1655748"/>
                  <a:pt x="2822934" y="1452957"/>
                  <a:pt x="2744321" y="1657350"/>
                </a:cubicBezTo>
                <a:cubicBezTo>
                  <a:pt x="2732852" y="1687168"/>
                  <a:pt x="2713746" y="1713585"/>
                  <a:pt x="2701458" y="1743075"/>
                </a:cubicBezTo>
                <a:cubicBezTo>
                  <a:pt x="2635013" y="1902543"/>
                  <a:pt x="2723534" y="1760796"/>
                  <a:pt x="2601446" y="1971675"/>
                </a:cubicBezTo>
                <a:cubicBezTo>
                  <a:pt x="2578750" y="2010878"/>
                  <a:pt x="2498732" y="2140586"/>
                  <a:pt x="2444283" y="2171700"/>
                </a:cubicBezTo>
                <a:cubicBezTo>
                  <a:pt x="2389856" y="2202801"/>
                  <a:pt x="2307756" y="2216150"/>
                  <a:pt x="2244258" y="2228850"/>
                </a:cubicBezTo>
                <a:lnTo>
                  <a:pt x="1815633" y="2214562"/>
                </a:lnTo>
                <a:cubicBezTo>
                  <a:pt x="1692264" y="2194374"/>
                  <a:pt x="1573348" y="2149506"/>
                  <a:pt x="1458446" y="2100262"/>
                </a:cubicBezTo>
                <a:cubicBezTo>
                  <a:pt x="1355059" y="2055953"/>
                  <a:pt x="1267810" y="2023195"/>
                  <a:pt x="1172696" y="1971675"/>
                </a:cubicBezTo>
                <a:cubicBezTo>
                  <a:pt x="1086467" y="1924968"/>
                  <a:pt x="998681" y="1880775"/>
                  <a:pt x="915521" y="1828800"/>
                </a:cubicBezTo>
                <a:cubicBezTo>
                  <a:pt x="877421" y="1804987"/>
                  <a:pt x="835125" y="1786844"/>
                  <a:pt x="801221" y="1757362"/>
                </a:cubicBezTo>
                <a:cubicBezTo>
                  <a:pt x="703268" y="1672185"/>
                  <a:pt x="608388" y="1576452"/>
                  <a:pt x="529758" y="1471612"/>
                </a:cubicBezTo>
                <a:cubicBezTo>
                  <a:pt x="476606" y="1400742"/>
                  <a:pt x="412213" y="1336535"/>
                  <a:pt x="372596" y="1257300"/>
                </a:cubicBezTo>
                <a:cubicBezTo>
                  <a:pt x="333372" y="1178851"/>
                  <a:pt x="356800" y="1217189"/>
                  <a:pt x="301158" y="1143000"/>
                </a:cubicBezTo>
                <a:cubicBezTo>
                  <a:pt x="288239" y="1104243"/>
                  <a:pt x="269329" y="1071138"/>
                  <a:pt x="301158" y="1028700"/>
                </a:cubicBezTo>
                <a:cubicBezTo>
                  <a:pt x="317820" y="1006484"/>
                  <a:pt x="347315" y="997328"/>
                  <a:pt x="372596" y="985837"/>
                </a:cubicBezTo>
                <a:cubicBezTo>
                  <a:pt x="400017" y="973373"/>
                  <a:pt x="430014" y="967556"/>
                  <a:pt x="458321" y="957262"/>
                </a:cubicBezTo>
                <a:cubicBezTo>
                  <a:pt x="569532" y="916821"/>
                  <a:pt x="493199" y="931471"/>
                  <a:pt x="629771" y="914400"/>
                </a:cubicBezTo>
                <a:cubicBezTo>
                  <a:pt x="672564" y="909051"/>
                  <a:pt x="715527" y="905151"/>
                  <a:pt x="758358" y="900112"/>
                </a:cubicBezTo>
                <a:lnTo>
                  <a:pt x="872658" y="885825"/>
                </a:lnTo>
                <a:cubicBezTo>
                  <a:pt x="1120308" y="904875"/>
                  <a:pt x="1369144" y="912167"/>
                  <a:pt x="1615608" y="942975"/>
                </a:cubicBezTo>
                <a:cubicBezTo>
                  <a:pt x="1639237" y="945929"/>
                  <a:pt x="1651942" y="974273"/>
                  <a:pt x="1672758" y="985837"/>
                </a:cubicBezTo>
                <a:cubicBezTo>
                  <a:pt x="1695178" y="998292"/>
                  <a:pt x="1720759" y="1003996"/>
                  <a:pt x="1744196" y="1014412"/>
                </a:cubicBezTo>
                <a:cubicBezTo>
                  <a:pt x="1844158" y="1058839"/>
                  <a:pt x="1808967" y="1058466"/>
                  <a:pt x="1944221" y="1143000"/>
                </a:cubicBezTo>
                <a:cubicBezTo>
                  <a:pt x="1971313" y="1159932"/>
                  <a:pt x="2002551" y="1169425"/>
                  <a:pt x="2029946" y="1185862"/>
                </a:cubicBezTo>
                <a:cubicBezTo>
                  <a:pt x="2106537" y="1231817"/>
                  <a:pt x="2156776" y="1306148"/>
                  <a:pt x="2215683" y="1371600"/>
                </a:cubicBezTo>
                <a:cubicBezTo>
                  <a:pt x="2220446" y="1385887"/>
                  <a:pt x="2224038" y="1400619"/>
                  <a:pt x="2229971" y="1414462"/>
                </a:cubicBezTo>
                <a:cubicBezTo>
                  <a:pt x="2238361" y="1434038"/>
                  <a:pt x="2253757" y="1450859"/>
                  <a:pt x="2258546" y="1471612"/>
                </a:cubicBezTo>
                <a:cubicBezTo>
                  <a:pt x="2268243" y="1513634"/>
                  <a:pt x="2268071" y="1557337"/>
                  <a:pt x="2272833" y="1600200"/>
                </a:cubicBezTo>
                <a:cubicBezTo>
                  <a:pt x="2268071" y="1685925"/>
                  <a:pt x="2270688" y="1772381"/>
                  <a:pt x="2258546" y="1857375"/>
                </a:cubicBezTo>
                <a:cubicBezTo>
                  <a:pt x="2256118" y="1874374"/>
                  <a:pt x="2239952" y="1886264"/>
                  <a:pt x="2229971" y="1900237"/>
                </a:cubicBezTo>
                <a:cubicBezTo>
                  <a:pt x="2202150" y="1939186"/>
                  <a:pt x="2180895" y="1969709"/>
                  <a:pt x="2144246" y="2000250"/>
                </a:cubicBezTo>
                <a:cubicBezTo>
                  <a:pt x="2131054" y="2011243"/>
                  <a:pt x="2114575" y="2017832"/>
                  <a:pt x="2101383" y="2028825"/>
                </a:cubicBezTo>
                <a:cubicBezTo>
                  <a:pt x="2085861" y="2041760"/>
                  <a:pt x="2075567" y="2060839"/>
                  <a:pt x="2058521" y="2071687"/>
                </a:cubicBezTo>
                <a:cubicBezTo>
                  <a:pt x="2022583" y="2094556"/>
                  <a:pt x="1982321" y="2109787"/>
                  <a:pt x="1944221" y="2128837"/>
                </a:cubicBezTo>
                <a:cubicBezTo>
                  <a:pt x="1925171" y="2138362"/>
                  <a:pt x="1907277" y="2150677"/>
                  <a:pt x="1887071" y="2157412"/>
                </a:cubicBezTo>
                <a:cubicBezTo>
                  <a:pt x="1858496" y="2166937"/>
                  <a:pt x="1829653" y="2175693"/>
                  <a:pt x="1801346" y="2185987"/>
                </a:cubicBezTo>
                <a:cubicBezTo>
                  <a:pt x="1777243" y="2194752"/>
                  <a:pt x="1754789" y="2208342"/>
                  <a:pt x="1729908" y="2214562"/>
                </a:cubicBezTo>
                <a:cubicBezTo>
                  <a:pt x="1678252" y="2227476"/>
                  <a:pt x="1625133" y="2233612"/>
                  <a:pt x="1572746" y="2243137"/>
                </a:cubicBezTo>
                <a:cubicBezTo>
                  <a:pt x="1386656" y="2232799"/>
                  <a:pt x="1345535" y="2287852"/>
                  <a:pt x="1258421" y="2171700"/>
                </a:cubicBezTo>
                <a:cubicBezTo>
                  <a:pt x="1245642" y="2154661"/>
                  <a:pt x="1239371" y="2133600"/>
                  <a:pt x="1229846" y="2114550"/>
                </a:cubicBezTo>
                <a:cubicBezTo>
                  <a:pt x="1239371" y="2066925"/>
                  <a:pt x="1236701" y="2015116"/>
                  <a:pt x="1258421" y="1971675"/>
                </a:cubicBezTo>
                <a:cubicBezTo>
                  <a:pt x="1267946" y="1952625"/>
                  <a:pt x="1297079" y="1953667"/>
                  <a:pt x="1315571" y="1943100"/>
                </a:cubicBezTo>
                <a:cubicBezTo>
                  <a:pt x="1392313" y="1899247"/>
                  <a:pt x="1321714" y="1923705"/>
                  <a:pt x="1415583" y="1900237"/>
                </a:cubicBezTo>
                <a:cubicBezTo>
                  <a:pt x="1429871" y="1890712"/>
                  <a:pt x="1442754" y="1878636"/>
                  <a:pt x="1458446" y="1871662"/>
                </a:cubicBezTo>
                <a:cubicBezTo>
                  <a:pt x="1494068" y="1855830"/>
                  <a:pt x="1559757" y="1838036"/>
                  <a:pt x="1601321" y="1828800"/>
                </a:cubicBezTo>
                <a:cubicBezTo>
                  <a:pt x="1625027" y="1823532"/>
                  <a:pt x="1649330" y="1820902"/>
                  <a:pt x="1672758" y="1814512"/>
                </a:cubicBezTo>
                <a:cubicBezTo>
                  <a:pt x="1701817" y="1806587"/>
                  <a:pt x="1729633" y="1794592"/>
                  <a:pt x="1758483" y="1785937"/>
                </a:cubicBezTo>
                <a:cubicBezTo>
                  <a:pt x="1798830" y="1773833"/>
                  <a:pt x="1846295" y="1765517"/>
                  <a:pt x="1887071" y="1757362"/>
                </a:cubicBezTo>
                <a:lnTo>
                  <a:pt x="2258546" y="1771650"/>
                </a:lnTo>
                <a:cubicBezTo>
                  <a:pt x="2295105" y="1778505"/>
                  <a:pt x="2316470" y="1818375"/>
                  <a:pt x="2344271" y="1843087"/>
                </a:cubicBezTo>
                <a:cubicBezTo>
                  <a:pt x="2420282" y="1910652"/>
                  <a:pt x="2371712" y="1879301"/>
                  <a:pt x="2444283" y="2000250"/>
                </a:cubicBezTo>
                <a:cubicBezTo>
                  <a:pt x="2458571" y="2024062"/>
                  <a:pt x="2474727" y="2046849"/>
                  <a:pt x="2487146" y="2071687"/>
                </a:cubicBezTo>
                <a:cubicBezTo>
                  <a:pt x="2497392" y="2092179"/>
                  <a:pt x="2511145" y="2153396"/>
                  <a:pt x="2515721" y="2171700"/>
                </a:cubicBezTo>
                <a:cubicBezTo>
                  <a:pt x="2497455" y="2281298"/>
                  <a:pt x="2531462" y="2334363"/>
                  <a:pt x="2444283" y="2371725"/>
                </a:cubicBezTo>
                <a:cubicBezTo>
                  <a:pt x="2426234" y="2379460"/>
                  <a:pt x="2406183" y="2381250"/>
                  <a:pt x="2387133" y="2386012"/>
                </a:cubicBezTo>
                <a:cubicBezTo>
                  <a:pt x="2344271" y="2381250"/>
                  <a:pt x="2298588" y="2387742"/>
                  <a:pt x="2258546" y="2371725"/>
                </a:cubicBezTo>
                <a:cubicBezTo>
                  <a:pt x="2244563" y="2366132"/>
                  <a:pt x="2244258" y="2343923"/>
                  <a:pt x="2244258" y="2328862"/>
                </a:cubicBezTo>
                <a:cubicBezTo>
                  <a:pt x="2244258" y="2285736"/>
                  <a:pt x="2258546" y="2200275"/>
                  <a:pt x="2258546" y="2200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cxnSp>
        <p:nvCxnSpPr>
          <p:cNvPr id="31" name="Rett pil 4">
            <a:extLst>
              <a:ext uri="{FF2B5EF4-FFF2-40B4-BE49-F238E27FC236}">
                <a16:creationId xmlns:a16="http://schemas.microsoft.com/office/drawing/2014/main" id="{DAF3CA0C-24E8-C74F-BA60-C00A2F07C098}"/>
              </a:ext>
            </a:extLst>
          </p:cNvPr>
          <p:cNvCxnSpPr>
            <a:cxnSpLocks/>
          </p:cNvCxnSpPr>
          <p:nvPr/>
        </p:nvCxnSpPr>
        <p:spPr>
          <a:xfrm flipV="1">
            <a:off x="7683820" y="4294433"/>
            <a:ext cx="1048249" cy="23457"/>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10" name="TekstSylinder 9"/>
          <p:cNvSpPr txBox="1"/>
          <p:nvPr/>
        </p:nvSpPr>
        <p:spPr>
          <a:xfrm>
            <a:off x="8918714" y="3977959"/>
            <a:ext cx="2544416" cy="707886"/>
          </a:xfrm>
          <a:prstGeom prst="rect">
            <a:avLst/>
          </a:prstGeom>
          <a:solidFill>
            <a:schemeClr val="accent1"/>
          </a:solidFill>
        </p:spPr>
        <p:txBody>
          <a:bodyPr wrap="square" rtlCol="0">
            <a:spAutoFit/>
          </a:bodyPr>
          <a:lstStyle/>
          <a:p>
            <a:r>
              <a:rPr lang="nb-NO" sz="4000" b="1" dirty="0"/>
              <a:t>autonomi</a:t>
            </a:r>
          </a:p>
        </p:txBody>
      </p:sp>
    </p:spTree>
    <p:extLst>
      <p:ext uri="{BB962C8B-B14F-4D97-AF65-F5344CB8AC3E}">
        <p14:creationId xmlns:p14="http://schemas.microsoft.com/office/powerpoint/2010/main" val="26685991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Rett pil 4">
            <a:extLst>
              <a:ext uri="{FF2B5EF4-FFF2-40B4-BE49-F238E27FC236}">
                <a16:creationId xmlns:a16="http://schemas.microsoft.com/office/drawing/2014/main" id="{DAF3CA0C-24E8-C74F-BA60-C00A2F07C098}"/>
              </a:ext>
            </a:extLst>
          </p:cNvPr>
          <p:cNvCxnSpPr>
            <a:cxnSpLocks/>
          </p:cNvCxnSpPr>
          <p:nvPr/>
        </p:nvCxnSpPr>
        <p:spPr>
          <a:xfrm flipH="1">
            <a:off x="3749040" y="4354115"/>
            <a:ext cx="5154930" cy="0"/>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3" name="Friform 2">
            <a:extLst>
              <a:ext uri="{FF2B5EF4-FFF2-40B4-BE49-F238E27FC236}">
                <a16:creationId xmlns:a16="http://schemas.microsoft.com/office/drawing/2014/main" id="{41D6FF87-ADF4-6E4A-B3D6-EEC4E2635FE7}"/>
              </a:ext>
            </a:extLst>
          </p:cNvPr>
          <p:cNvSpPr/>
          <p:nvPr/>
        </p:nvSpPr>
        <p:spPr>
          <a:xfrm>
            <a:off x="937260" y="3209094"/>
            <a:ext cx="2691091" cy="1991552"/>
          </a:xfrm>
          <a:custGeom>
            <a:avLst/>
            <a:gdLst>
              <a:gd name="connsiteX0" fmla="*/ 901233 w 3117397"/>
              <a:gd name="connsiteY0" fmla="*/ 1057275 h 2743200"/>
              <a:gd name="connsiteX1" fmla="*/ 929808 w 3117397"/>
              <a:gd name="connsiteY1" fmla="*/ 728662 h 2743200"/>
              <a:gd name="connsiteX2" fmla="*/ 944096 w 3117397"/>
              <a:gd name="connsiteY2" fmla="*/ 685800 h 2743200"/>
              <a:gd name="connsiteX3" fmla="*/ 1001246 w 3117397"/>
              <a:gd name="connsiteY3" fmla="*/ 600075 h 2743200"/>
              <a:gd name="connsiteX4" fmla="*/ 1044108 w 3117397"/>
              <a:gd name="connsiteY4" fmla="*/ 571500 h 2743200"/>
              <a:gd name="connsiteX5" fmla="*/ 1058396 w 3117397"/>
              <a:gd name="connsiteY5" fmla="*/ 528637 h 2743200"/>
              <a:gd name="connsiteX6" fmla="*/ 1101258 w 3117397"/>
              <a:gd name="connsiteY6" fmla="*/ 514350 h 2743200"/>
              <a:gd name="connsiteX7" fmla="*/ 1229846 w 3117397"/>
              <a:gd name="connsiteY7" fmla="*/ 457200 h 2743200"/>
              <a:gd name="connsiteX8" fmla="*/ 1615608 w 3117397"/>
              <a:gd name="connsiteY8" fmla="*/ 442912 h 2743200"/>
              <a:gd name="connsiteX9" fmla="*/ 1658471 w 3117397"/>
              <a:gd name="connsiteY9" fmla="*/ 485775 h 2743200"/>
              <a:gd name="connsiteX10" fmla="*/ 1729908 w 3117397"/>
              <a:gd name="connsiteY10" fmla="*/ 528637 h 2743200"/>
              <a:gd name="connsiteX11" fmla="*/ 1787058 w 3117397"/>
              <a:gd name="connsiteY11" fmla="*/ 628650 h 2743200"/>
              <a:gd name="connsiteX12" fmla="*/ 1815633 w 3117397"/>
              <a:gd name="connsiteY12" fmla="*/ 671512 h 2743200"/>
              <a:gd name="connsiteX13" fmla="*/ 1844208 w 3117397"/>
              <a:gd name="connsiteY13" fmla="*/ 728662 h 2743200"/>
              <a:gd name="connsiteX14" fmla="*/ 1872783 w 3117397"/>
              <a:gd name="connsiteY14" fmla="*/ 771525 h 2743200"/>
              <a:gd name="connsiteX15" fmla="*/ 1887071 w 3117397"/>
              <a:gd name="connsiteY15" fmla="*/ 814387 h 2743200"/>
              <a:gd name="connsiteX16" fmla="*/ 1915646 w 3117397"/>
              <a:gd name="connsiteY16" fmla="*/ 871537 h 2743200"/>
              <a:gd name="connsiteX17" fmla="*/ 1958508 w 3117397"/>
              <a:gd name="connsiteY17" fmla="*/ 971550 h 2743200"/>
              <a:gd name="connsiteX18" fmla="*/ 2001371 w 3117397"/>
              <a:gd name="connsiteY18" fmla="*/ 1057275 h 2743200"/>
              <a:gd name="connsiteX19" fmla="*/ 2029946 w 3117397"/>
              <a:gd name="connsiteY19" fmla="*/ 1271587 h 2743200"/>
              <a:gd name="connsiteX20" fmla="*/ 2015658 w 3117397"/>
              <a:gd name="connsiteY20" fmla="*/ 1971675 h 2743200"/>
              <a:gd name="connsiteX21" fmla="*/ 1944221 w 3117397"/>
              <a:gd name="connsiteY21" fmla="*/ 2128837 h 2743200"/>
              <a:gd name="connsiteX22" fmla="*/ 1829921 w 3117397"/>
              <a:gd name="connsiteY22" fmla="*/ 2257425 h 2743200"/>
              <a:gd name="connsiteX23" fmla="*/ 1687046 w 3117397"/>
              <a:gd name="connsiteY23" fmla="*/ 2343150 h 2743200"/>
              <a:gd name="connsiteX24" fmla="*/ 1572746 w 3117397"/>
              <a:gd name="connsiteY24" fmla="*/ 2371725 h 2743200"/>
              <a:gd name="connsiteX25" fmla="*/ 1429871 w 3117397"/>
              <a:gd name="connsiteY25" fmla="*/ 2400300 h 2743200"/>
              <a:gd name="connsiteX26" fmla="*/ 1172696 w 3117397"/>
              <a:gd name="connsiteY26" fmla="*/ 2343150 h 2743200"/>
              <a:gd name="connsiteX27" fmla="*/ 1115546 w 3117397"/>
              <a:gd name="connsiteY27" fmla="*/ 2286000 h 2743200"/>
              <a:gd name="connsiteX28" fmla="*/ 1101258 w 3117397"/>
              <a:gd name="connsiteY28" fmla="*/ 2243137 h 2743200"/>
              <a:gd name="connsiteX29" fmla="*/ 1072683 w 3117397"/>
              <a:gd name="connsiteY29" fmla="*/ 2185987 h 2743200"/>
              <a:gd name="connsiteX30" fmla="*/ 1058396 w 3117397"/>
              <a:gd name="connsiteY30" fmla="*/ 2128837 h 2743200"/>
              <a:gd name="connsiteX31" fmla="*/ 1029821 w 3117397"/>
              <a:gd name="connsiteY31" fmla="*/ 1843087 h 2743200"/>
              <a:gd name="connsiteX32" fmla="*/ 1015533 w 3117397"/>
              <a:gd name="connsiteY32" fmla="*/ 1714500 h 2743200"/>
              <a:gd name="connsiteX33" fmla="*/ 1044108 w 3117397"/>
              <a:gd name="connsiteY33" fmla="*/ 1300162 h 2743200"/>
              <a:gd name="connsiteX34" fmla="*/ 1144121 w 3117397"/>
              <a:gd name="connsiteY34" fmla="*/ 1185862 h 2743200"/>
              <a:gd name="connsiteX35" fmla="*/ 1286996 w 3117397"/>
              <a:gd name="connsiteY35" fmla="*/ 1071562 h 2743200"/>
              <a:gd name="connsiteX36" fmla="*/ 1387008 w 3117397"/>
              <a:gd name="connsiteY36" fmla="*/ 1028700 h 2743200"/>
              <a:gd name="connsiteX37" fmla="*/ 1444158 w 3117397"/>
              <a:gd name="connsiteY37" fmla="*/ 1000125 h 2743200"/>
              <a:gd name="connsiteX38" fmla="*/ 1558458 w 3117397"/>
              <a:gd name="connsiteY38" fmla="*/ 985837 h 2743200"/>
              <a:gd name="connsiteX39" fmla="*/ 1615608 w 3117397"/>
              <a:gd name="connsiteY39" fmla="*/ 971550 h 2743200"/>
              <a:gd name="connsiteX40" fmla="*/ 2001371 w 3117397"/>
              <a:gd name="connsiteY40" fmla="*/ 1000125 h 2743200"/>
              <a:gd name="connsiteX41" fmla="*/ 2058521 w 3117397"/>
              <a:gd name="connsiteY41" fmla="*/ 1028700 h 2743200"/>
              <a:gd name="connsiteX42" fmla="*/ 2158533 w 3117397"/>
              <a:gd name="connsiteY42" fmla="*/ 1114425 h 2743200"/>
              <a:gd name="connsiteX43" fmla="*/ 2201396 w 3117397"/>
              <a:gd name="connsiteY43" fmla="*/ 1143000 h 2743200"/>
              <a:gd name="connsiteX44" fmla="*/ 2229971 w 3117397"/>
              <a:gd name="connsiteY44" fmla="*/ 1200150 h 2743200"/>
              <a:gd name="connsiteX45" fmla="*/ 2287121 w 3117397"/>
              <a:gd name="connsiteY45" fmla="*/ 1300162 h 2743200"/>
              <a:gd name="connsiteX46" fmla="*/ 2272833 w 3117397"/>
              <a:gd name="connsiteY46" fmla="*/ 1557337 h 2743200"/>
              <a:gd name="connsiteX47" fmla="*/ 2244258 w 3117397"/>
              <a:gd name="connsiteY47" fmla="*/ 1600200 h 2743200"/>
              <a:gd name="connsiteX48" fmla="*/ 2144246 w 3117397"/>
              <a:gd name="connsiteY48" fmla="*/ 1671637 h 2743200"/>
              <a:gd name="connsiteX49" fmla="*/ 2001371 w 3117397"/>
              <a:gd name="connsiteY49" fmla="*/ 1743075 h 2743200"/>
              <a:gd name="connsiteX50" fmla="*/ 1829921 w 3117397"/>
              <a:gd name="connsiteY50" fmla="*/ 1814512 h 2743200"/>
              <a:gd name="connsiteX51" fmla="*/ 1701333 w 3117397"/>
              <a:gd name="connsiteY51" fmla="*/ 1828800 h 2743200"/>
              <a:gd name="connsiteX52" fmla="*/ 1587033 w 3117397"/>
              <a:gd name="connsiteY52" fmla="*/ 1857375 h 2743200"/>
              <a:gd name="connsiteX53" fmla="*/ 1315571 w 3117397"/>
              <a:gd name="connsiteY53" fmla="*/ 1885950 h 2743200"/>
              <a:gd name="connsiteX54" fmla="*/ 844083 w 3117397"/>
              <a:gd name="connsiteY54" fmla="*/ 1800225 h 2743200"/>
              <a:gd name="connsiteX55" fmla="*/ 815508 w 3117397"/>
              <a:gd name="connsiteY55" fmla="*/ 1757362 h 2743200"/>
              <a:gd name="connsiteX56" fmla="*/ 772646 w 3117397"/>
              <a:gd name="connsiteY56" fmla="*/ 1700212 h 2743200"/>
              <a:gd name="connsiteX57" fmla="*/ 786933 w 3117397"/>
              <a:gd name="connsiteY57" fmla="*/ 1243012 h 2743200"/>
              <a:gd name="connsiteX58" fmla="*/ 844083 w 3117397"/>
              <a:gd name="connsiteY58" fmla="*/ 1085850 h 2743200"/>
              <a:gd name="connsiteX59" fmla="*/ 929808 w 3117397"/>
              <a:gd name="connsiteY59" fmla="*/ 800100 h 2743200"/>
              <a:gd name="connsiteX60" fmla="*/ 1001246 w 3117397"/>
              <a:gd name="connsiteY60" fmla="*/ 628650 h 2743200"/>
              <a:gd name="connsiteX61" fmla="*/ 1058396 w 3117397"/>
              <a:gd name="connsiteY61" fmla="*/ 500062 h 2743200"/>
              <a:gd name="connsiteX62" fmla="*/ 1086971 w 3117397"/>
              <a:gd name="connsiteY62" fmla="*/ 442912 h 2743200"/>
              <a:gd name="connsiteX63" fmla="*/ 1172696 w 3117397"/>
              <a:gd name="connsiteY63" fmla="*/ 342900 h 2743200"/>
              <a:gd name="connsiteX64" fmla="*/ 1244133 w 3117397"/>
              <a:gd name="connsiteY64" fmla="*/ 300037 h 2743200"/>
              <a:gd name="connsiteX65" fmla="*/ 1801346 w 3117397"/>
              <a:gd name="connsiteY65" fmla="*/ 328612 h 2743200"/>
              <a:gd name="connsiteX66" fmla="*/ 2072808 w 3117397"/>
              <a:gd name="connsiteY66" fmla="*/ 442912 h 2743200"/>
              <a:gd name="connsiteX67" fmla="*/ 2315696 w 3117397"/>
              <a:gd name="connsiteY67" fmla="*/ 628650 h 2743200"/>
              <a:gd name="connsiteX68" fmla="*/ 2387133 w 3117397"/>
              <a:gd name="connsiteY68" fmla="*/ 742950 h 2743200"/>
              <a:gd name="connsiteX69" fmla="*/ 2472858 w 3117397"/>
              <a:gd name="connsiteY69" fmla="*/ 942975 h 2743200"/>
              <a:gd name="connsiteX70" fmla="*/ 2501433 w 3117397"/>
              <a:gd name="connsiteY70" fmla="*/ 1042987 h 2743200"/>
              <a:gd name="connsiteX71" fmla="*/ 2544296 w 3117397"/>
              <a:gd name="connsiteY71" fmla="*/ 1400175 h 2743200"/>
              <a:gd name="connsiteX72" fmla="*/ 2558583 w 3117397"/>
              <a:gd name="connsiteY72" fmla="*/ 1485900 h 2743200"/>
              <a:gd name="connsiteX73" fmla="*/ 2530008 w 3117397"/>
              <a:gd name="connsiteY73" fmla="*/ 1885950 h 2743200"/>
              <a:gd name="connsiteX74" fmla="*/ 2415708 w 3117397"/>
              <a:gd name="connsiteY74" fmla="*/ 2128837 h 2743200"/>
              <a:gd name="connsiteX75" fmla="*/ 2372846 w 3117397"/>
              <a:gd name="connsiteY75" fmla="*/ 2228850 h 2743200"/>
              <a:gd name="connsiteX76" fmla="*/ 2172821 w 3117397"/>
              <a:gd name="connsiteY76" fmla="*/ 2514600 h 2743200"/>
              <a:gd name="connsiteX77" fmla="*/ 2115671 w 3117397"/>
              <a:gd name="connsiteY77" fmla="*/ 2571750 h 2743200"/>
              <a:gd name="connsiteX78" fmla="*/ 2058521 w 3117397"/>
              <a:gd name="connsiteY78" fmla="*/ 2600325 h 2743200"/>
              <a:gd name="connsiteX79" fmla="*/ 1987083 w 3117397"/>
              <a:gd name="connsiteY79" fmla="*/ 2643187 h 2743200"/>
              <a:gd name="connsiteX80" fmla="*/ 1844208 w 3117397"/>
              <a:gd name="connsiteY80" fmla="*/ 2671762 h 2743200"/>
              <a:gd name="connsiteX81" fmla="*/ 1672758 w 3117397"/>
              <a:gd name="connsiteY81" fmla="*/ 2700337 h 2743200"/>
              <a:gd name="connsiteX82" fmla="*/ 1058396 w 3117397"/>
              <a:gd name="connsiteY82" fmla="*/ 2657475 h 2743200"/>
              <a:gd name="connsiteX83" fmla="*/ 686921 w 3117397"/>
              <a:gd name="connsiteY83" fmla="*/ 2486025 h 2743200"/>
              <a:gd name="connsiteX84" fmla="*/ 372596 w 3117397"/>
              <a:gd name="connsiteY84" fmla="*/ 2286000 h 2743200"/>
              <a:gd name="connsiteX85" fmla="*/ 329733 w 3117397"/>
              <a:gd name="connsiteY85" fmla="*/ 2243137 h 2743200"/>
              <a:gd name="connsiteX86" fmla="*/ 272583 w 3117397"/>
              <a:gd name="connsiteY86" fmla="*/ 2143125 h 2743200"/>
              <a:gd name="connsiteX87" fmla="*/ 315446 w 3117397"/>
              <a:gd name="connsiteY87" fmla="*/ 1957387 h 2743200"/>
              <a:gd name="connsiteX88" fmla="*/ 529758 w 3117397"/>
              <a:gd name="connsiteY88" fmla="*/ 1757362 h 2743200"/>
              <a:gd name="connsiteX89" fmla="*/ 786933 w 3117397"/>
              <a:gd name="connsiteY89" fmla="*/ 1600200 h 2743200"/>
              <a:gd name="connsiteX90" fmla="*/ 1001246 w 3117397"/>
              <a:gd name="connsiteY90" fmla="*/ 1485900 h 2743200"/>
              <a:gd name="connsiteX91" fmla="*/ 1201271 w 3117397"/>
              <a:gd name="connsiteY91" fmla="*/ 1443037 h 2743200"/>
              <a:gd name="connsiteX92" fmla="*/ 1286996 w 3117397"/>
              <a:gd name="connsiteY92" fmla="*/ 1428750 h 2743200"/>
              <a:gd name="connsiteX93" fmla="*/ 1687046 w 3117397"/>
              <a:gd name="connsiteY93" fmla="*/ 1457325 h 2743200"/>
              <a:gd name="connsiteX94" fmla="*/ 1815633 w 3117397"/>
              <a:gd name="connsiteY94" fmla="*/ 1528762 h 2743200"/>
              <a:gd name="connsiteX95" fmla="*/ 1872783 w 3117397"/>
              <a:gd name="connsiteY95" fmla="*/ 1543050 h 2743200"/>
              <a:gd name="connsiteX96" fmla="*/ 1944221 w 3117397"/>
              <a:gd name="connsiteY96" fmla="*/ 1585912 h 2743200"/>
              <a:gd name="connsiteX97" fmla="*/ 2015658 w 3117397"/>
              <a:gd name="connsiteY97" fmla="*/ 1614487 h 2743200"/>
              <a:gd name="connsiteX98" fmla="*/ 2272833 w 3117397"/>
              <a:gd name="connsiteY98" fmla="*/ 1828800 h 2743200"/>
              <a:gd name="connsiteX99" fmla="*/ 2372846 w 3117397"/>
              <a:gd name="connsiteY99" fmla="*/ 1943100 h 2743200"/>
              <a:gd name="connsiteX100" fmla="*/ 2401421 w 3117397"/>
              <a:gd name="connsiteY100" fmla="*/ 2000250 h 2743200"/>
              <a:gd name="connsiteX101" fmla="*/ 2415708 w 3117397"/>
              <a:gd name="connsiteY101" fmla="*/ 2057400 h 2743200"/>
              <a:gd name="connsiteX102" fmla="*/ 2444283 w 3117397"/>
              <a:gd name="connsiteY102" fmla="*/ 2157412 h 2743200"/>
              <a:gd name="connsiteX103" fmla="*/ 2458571 w 3117397"/>
              <a:gd name="connsiteY103" fmla="*/ 2228850 h 2743200"/>
              <a:gd name="connsiteX104" fmla="*/ 2444283 w 3117397"/>
              <a:gd name="connsiteY104" fmla="*/ 2343150 h 2743200"/>
              <a:gd name="connsiteX105" fmla="*/ 2415708 w 3117397"/>
              <a:gd name="connsiteY105" fmla="*/ 2386012 h 2743200"/>
              <a:gd name="connsiteX106" fmla="*/ 2172821 w 3117397"/>
              <a:gd name="connsiteY106" fmla="*/ 2528887 h 2743200"/>
              <a:gd name="connsiteX107" fmla="*/ 1944221 w 3117397"/>
              <a:gd name="connsiteY107" fmla="*/ 2614612 h 2743200"/>
              <a:gd name="connsiteX108" fmla="*/ 1544171 w 3117397"/>
              <a:gd name="connsiteY108" fmla="*/ 2657475 h 2743200"/>
              <a:gd name="connsiteX109" fmla="*/ 1015533 w 3117397"/>
              <a:gd name="connsiteY109" fmla="*/ 2600325 h 2743200"/>
              <a:gd name="connsiteX110" fmla="*/ 829796 w 3117397"/>
              <a:gd name="connsiteY110" fmla="*/ 2457450 h 2743200"/>
              <a:gd name="connsiteX111" fmla="*/ 701208 w 3117397"/>
              <a:gd name="connsiteY111" fmla="*/ 2300287 h 2743200"/>
              <a:gd name="connsiteX112" fmla="*/ 586908 w 3117397"/>
              <a:gd name="connsiteY112" fmla="*/ 2057400 h 2743200"/>
              <a:gd name="connsiteX113" fmla="*/ 501183 w 3117397"/>
              <a:gd name="connsiteY113" fmla="*/ 1828800 h 2743200"/>
              <a:gd name="connsiteX114" fmla="*/ 444033 w 3117397"/>
              <a:gd name="connsiteY114" fmla="*/ 1671637 h 2743200"/>
              <a:gd name="connsiteX115" fmla="*/ 429746 w 3117397"/>
              <a:gd name="connsiteY115" fmla="*/ 1557337 h 2743200"/>
              <a:gd name="connsiteX116" fmla="*/ 415458 w 3117397"/>
              <a:gd name="connsiteY116" fmla="*/ 1457325 h 2743200"/>
              <a:gd name="connsiteX117" fmla="*/ 401171 w 3117397"/>
              <a:gd name="connsiteY117" fmla="*/ 1328737 h 2743200"/>
              <a:gd name="connsiteX118" fmla="*/ 415458 w 3117397"/>
              <a:gd name="connsiteY118" fmla="*/ 842962 h 2743200"/>
              <a:gd name="connsiteX119" fmla="*/ 444033 w 3117397"/>
              <a:gd name="connsiteY119" fmla="*/ 757237 h 2743200"/>
              <a:gd name="connsiteX120" fmla="*/ 529758 w 3117397"/>
              <a:gd name="connsiteY120" fmla="*/ 600075 h 2743200"/>
              <a:gd name="connsiteX121" fmla="*/ 672633 w 3117397"/>
              <a:gd name="connsiteY121" fmla="*/ 414337 h 2743200"/>
              <a:gd name="connsiteX122" fmla="*/ 786933 w 3117397"/>
              <a:gd name="connsiteY122" fmla="*/ 357187 h 2743200"/>
              <a:gd name="connsiteX123" fmla="*/ 1001246 w 3117397"/>
              <a:gd name="connsiteY123" fmla="*/ 242887 h 2743200"/>
              <a:gd name="connsiteX124" fmla="*/ 1172696 w 3117397"/>
              <a:gd name="connsiteY124" fmla="*/ 214312 h 2743200"/>
              <a:gd name="connsiteX125" fmla="*/ 1687046 w 3117397"/>
              <a:gd name="connsiteY125" fmla="*/ 242887 h 2743200"/>
              <a:gd name="connsiteX126" fmla="*/ 1758483 w 3117397"/>
              <a:gd name="connsiteY126" fmla="*/ 271462 h 2743200"/>
              <a:gd name="connsiteX127" fmla="*/ 1929933 w 3117397"/>
              <a:gd name="connsiteY127" fmla="*/ 357187 h 2743200"/>
              <a:gd name="connsiteX128" fmla="*/ 2015658 w 3117397"/>
              <a:gd name="connsiteY128" fmla="*/ 385762 h 2743200"/>
              <a:gd name="connsiteX129" fmla="*/ 2172821 w 3117397"/>
              <a:gd name="connsiteY129" fmla="*/ 485775 h 2743200"/>
              <a:gd name="connsiteX130" fmla="*/ 2272833 w 3117397"/>
              <a:gd name="connsiteY130" fmla="*/ 542925 h 2743200"/>
              <a:gd name="connsiteX131" fmla="*/ 2429996 w 3117397"/>
              <a:gd name="connsiteY131" fmla="*/ 671512 h 2743200"/>
              <a:gd name="connsiteX132" fmla="*/ 2572871 w 3117397"/>
              <a:gd name="connsiteY132" fmla="*/ 800100 h 2743200"/>
              <a:gd name="connsiteX133" fmla="*/ 2730033 w 3117397"/>
              <a:gd name="connsiteY133" fmla="*/ 1028700 h 2743200"/>
              <a:gd name="connsiteX134" fmla="*/ 2758608 w 3117397"/>
              <a:gd name="connsiteY134" fmla="*/ 1157287 h 2743200"/>
              <a:gd name="connsiteX135" fmla="*/ 2772896 w 3117397"/>
              <a:gd name="connsiteY135" fmla="*/ 1214437 h 2743200"/>
              <a:gd name="connsiteX136" fmla="*/ 2758608 w 3117397"/>
              <a:gd name="connsiteY136" fmla="*/ 1528762 h 2743200"/>
              <a:gd name="connsiteX137" fmla="*/ 2730033 w 3117397"/>
              <a:gd name="connsiteY137" fmla="*/ 1585912 h 2743200"/>
              <a:gd name="connsiteX138" fmla="*/ 2672883 w 3117397"/>
              <a:gd name="connsiteY138" fmla="*/ 1714500 h 2743200"/>
              <a:gd name="connsiteX139" fmla="*/ 2515721 w 3117397"/>
              <a:gd name="connsiteY139" fmla="*/ 1885950 h 2743200"/>
              <a:gd name="connsiteX140" fmla="*/ 2458571 w 3117397"/>
              <a:gd name="connsiteY140" fmla="*/ 1943100 h 2743200"/>
              <a:gd name="connsiteX141" fmla="*/ 2387133 w 3117397"/>
              <a:gd name="connsiteY141" fmla="*/ 1985962 h 2743200"/>
              <a:gd name="connsiteX142" fmla="*/ 2187108 w 3117397"/>
              <a:gd name="connsiteY142" fmla="*/ 2100262 h 2743200"/>
              <a:gd name="connsiteX143" fmla="*/ 2101383 w 3117397"/>
              <a:gd name="connsiteY143" fmla="*/ 2114550 h 2743200"/>
              <a:gd name="connsiteX144" fmla="*/ 1958508 w 3117397"/>
              <a:gd name="connsiteY144" fmla="*/ 2143125 h 2743200"/>
              <a:gd name="connsiteX145" fmla="*/ 1587033 w 3117397"/>
              <a:gd name="connsiteY145" fmla="*/ 2128837 h 2743200"/>
              <a:gd name="connsiteX146" fmla="*/ 1544171 w 3117397"/>
              <a:gd name="connsiteY146" fmla="*/ 2114550 h 2743200"/>
              <a:gd name="connsiteX147" fmla="*/ 1501308 w 3117397"/>
              <a:gd name="connsiteY147" fmla="*/ 2085975 h 2743200"/>
              <a:gd name="connsiteX148" fmla="*/ 1458446 w 3117397"/>
              <a:gd name="connsiteY148" fmla="*/ 2043112 h 2743200"/>
              <a:gd name="connsiteX149" fmla="*/ 1415583 w 3117397"/>
              <a:gd name="connsiteY149" fmla="*/ 1985962 h 2743200"/>
              <a:gd name="connsiteX150" fmla="*/ 1429871 w 3117397"/>
              <a:gd name="connsiteY150" fmla="*/ 1857375 h 2743200"/>
              <a:gd name="connsiteX151" fmla="*/ 1472733 w 3117397"/>
              <a:gd name="connsiteY151" fmla="*/ 1800225 h 2743200"/>
              <a:gd name="connsiteX152" fmla="*/ 1758483 w 3117397"/>
              <a:gd name="connsiteY152" fmla="*/ 1614487 h 2743200"/>
              <a:gd name="connsiteX153" fmla="*/ 1829921 w 3117397"/>
              <a:gd name="connsiteY153" fmla="*/ 1600200 h 2743200"/>
              <a:gd name="connsiteX154" fmla="*/ 1987083 w 3117397"/>
              <a:gd name="connsiteY154" fmla="*/ 1585912 h 2743200"/>
              <a:gd name="connsiteX155" fmla="*/ 2229971 w 3117397"/>
              <a:gd name="connsiteY155" fmla="*/ 1614487 h 2743200"/>
              <a:gd name="connsiteX156" fmla="*/ 2287121 w 3117397"/>
              <a:gd name="connsiteY156" fmla="*/ 1643062 h 2743200"/>
              <a:gd name="connsiteX157" fmla="*/ 2501433 w 3117397"/>
              <a:gd name="connsiteY157" fmla="*/ 1800225 h 2743200"/>
              <a:gd name="connsiteX158" fmla="*/ 2644308 w 3117397"/>
              <a:gd name="connsiteY158" fmla="*/ 1985962 h 2743200"/>
              <a:gd name="connsiteX159" fmla="*/ 2658596 w 3117397"/>
              <a:gd name="connsiteY159" fmla="*/ 2057400 h 2743200"/>
              <a:gd name="connsiteX160" fmla="*/ 2687171 w 3117397"/>
              <a:gd name="connsiteY160" fmla="*/ 2114550 h 2743200"/>
              <a:gd name="connsiteX161" fmla="*/ 2701458 w 3117397"/>
              <a:gd name="connsiteY161" fmla="*/ 2257425 h 2743200"/>
              <a:gd name="connsiteX162" fmla="*/ 2687171 w 3117397"/>
              <a:gd name="connsiteY162" fmla="*/ 2457450 h 2743200"/>
              <a:gd name="connsiteX163" fmla="*/ 2658596 w 3117397"/>
              <a:gd name="connsiteY163" fmla="*/ 2514600 h 2743200"/>
              <a:gd name="connsiteX164" fmla="*/ 2501433 w 3117397"/>
              <a:gd name="connsiteY164" fmla="*/ 2657475 h 2743200"/>
              <a:gd name="connsiteX165" fmla="*/ 2429996 w 3117397"/>
              <a:gd name="connsiteY165" fmla="*/ 2686050 h 2743200"/>
              <a:gd name="connsiteX166" fmla="*/ 2301408 w 3117397"/>
              <a:gd name="connsiteY166" fmla="*/ 2728912 h 2743200"/>
              <a:gd name="connsiteX167" fmla="*/ 2229971 w 3117397"/>
              <a:gd name="connsiteY167" fmla="*/ 2743200 h 2743200"/>
              <a:gd name="connsiteX168" fmla="*/ 1629896 w 3117397"/>
              <a:gd name="connsiteY168" fmla="*/ 2714625 h 2743200"/>
              <a:gd name="connsiteX169" fmla="*/ 1472733 w 3117397"/>
              <a:gd name="connsiteY169" fmla="*/ 2700337 h 2743200"/>
              <a:gd name="connsiteX170" fmla="*/ 1301283 w 3117397"/>
              <a:gd name="connsiteY170" fmla="*/ 2643187 h 2743200"/>
              <a:gd name="connsiteX171" fmla="*/ 1044108 w 3117397"/>
              <a:gd name="connsiteY171" fmla="*/ 2571750 h 2743200"/>
              <a:gd name="connsiteX172" fmla="*/ 672633 w 3117397"/>
              <a:gd name="connsiteY172" fmla="*/ 2386012 h 2743200"/>
              <a:gd name="connsiteX173" fmla="*/ 601196 w 3117397"/>
              <a:gd name="connsiteY173" fmla="*/ 2314575 h 2743200"/>
              <a:gd name="connsiteX174" fmla="*/ 501183 w 3117397"/>
              <a:gd name="connsiteY174" fmla="*/ 2128837 h 2743200"/>
              <a:gd name="connsiteX175" fmla="*/ 501183 w 3117397"/>
              <a:gd name="connsiteY175" fmla="*/ 1628775 h 2743200"/>
              <a:gd name="connsiteX176" fmla="*/ 544046 w 3117397"/>
              <a:gd name="connsiteY176" fmla="*/ 1543050 h 2743200"/>
              <a:gd name="connsiteX177" fmla="*/ 629771 w 3117397"/>
              <a:gd name="connsiteY177" fmla="*/ 1385887 h 2743200"/>
              <a:gd name="connsiteX178" fmla="*/ 672633 w 3117397"/>
              <a:gd name="connsiteY178" fmla="*/ 1300162 h 2743200"/>
              <a:gd name="connsiteX179" fmla="*/ 772646 w 3117397"/>
              <a:gd name="connsiteY179" fmla="*/ 1171575 h 2743200"/>
              <a:gd name="connsiteX180" fmla="*/ 901233 w 3117397"/>
              <a:gd name="connsiteY180" fmla="*/ 1028700 h 2743200"/>
              <a:gd name="connsiteX181" fmla="*/ 1044108 w 3117397"/>
              <a:gd name="connsiteY181" fmla="*/ 914400 h 2743200"/>
              <a:gd name="connsiteX182" fmla="*/ 1429871 w 3117397"/>
              <a:gd name="connsiteY182" fmla="*/ 714375 h 2743200"/>
              <a:gd name="connsiteX183" fmla="*/ 1529883 w 3117397"/>
              <a:gd name="connsiteY183" fmla="*/ 700087 h 2743200"/>
              <a:gd name="connsiteX184" fmla="*/ 1658471 w 3117397"/>
              <a:gd name="connsiteY184" fmla="*/ 642937 h 2743200"/>
              <a:gd name="connsiteX185" fmla="*/ 2129958 w 3117397"/>
              <a:gd name="connsiteY185" fmla="*/ 585787 h 2743200"/>
              <a:gd name="connsiteX186" fmla="*/ 2644308 w 3117397"/>
              <a:gd name="connsiteY186" fmla="*/ 628650 h 2743200"/>
              <a:gd name="connsiteX187" fmla="*/ 2844333 w 3117397"/>
              <a:gd name="connsiteY187" fmla="*/ 757237 h 2743200"/>
              <a:gd name="connsiteX188" fmla="*/ 2972921 w 3117397"/>
              <a:gd name="connsiteY188" fmla="*/ 957262 h 2743200"/>
              <a:gd name="connsiteX189" fmla="*/ 3015783 w 3117397"/>
              <a:gd name="connsiteY189" fmla="*/ 1028700 h 2743200"/>
              <a:gd name="connsiteX190" fmla="*/ 3044358 w 3117397"/>
              <a:gd name="connsiteY190" fmla="*/ 1114425 h 2743200"/>
              <a:gd name="connsiteX191" fmla="*/ 3087221 w 3117397"/>
              <a:gd name="connsiteY191" fmla="*/ 1314450 h 2743200"/>
              <a:gd name="connsiteX192" fmla="*/ 3115796 w 3117397"/>
              <a:gd name="connsiteY192" fmla="*/ 1471612 h 2743200"/>
              <a:gd name="connsiteX193" fmla="*/ 3101508 w 3117397"/>
              <a:gd name="connsiteY193" fmla="*/ 1771650 h 2743200"/>
              <a:gd name="connsiteX194" fmla="*/ 2858621 w 3117397"/>
              <a:gd name="connsiteY194" fmla="*/ 2057400 h 2743200"/>
              <a:gd name="connsiteX195" fmla="*/ 2801471 w 3117397"/>
              <a:gd name="connsiteY195" fmla="*/ 2100262 h 2743200"/>
              <a:gd name="connsiteX196" fmla="*/ 2601446 w 3117397"/>
              <a:gd name="connsiteY196" fmla="*/ 2271712 h 2743200"/>
              <a:gd name="connsiteX197" fmla="*/ 2329983 w 3117397"/>
              <a:gd name="connsiteY197" fmla="*/ 2471737 h 2743200"/>
              <a:gd name="connsiteX198" fmla="*/ 2258546 w 3117397"/>
              <a:gd name="connsiteY198" fmla="*/ 2514600 h 2743200"/>
              <a:gd name="connsiteX199" fmla="*/ 2187108 w 3117397"/>
              <a:gd name="connsiteY199" fmla="*/ 2528887 h 2743200"/>
              <a:gd name="connsiteX200" fmla="*/ 1901358 w 3117397"/>
              <a:gd name="connsiteY200" fmla="*/ 2486025 h 2743200"/>
              <a:gd name="connsiteX201" fmla="*/ 1687046 w 3117397"/>
              <a:gd name="connsiteY201" fmla="*/ 2314575 h 2743200"/>
              <a:gd name="connsiteX202" fmla="*/ 1501308 w 3117397"/>
              <a:gd name="connsiteY202" fmla="*/ 2114550 h 2743200"/>
              <a:gd name="connsiteX203" fmla="*/ 1387008 w 3117397"/>
              <a:gd name="connsiteY203" fmla="*/ 2000250 h 2743200"/>
              <a:gd name="connsiteX204" fmla="*/ 1172696 w 3117397"/>
              <a:gd name="connsiteY204" fmla="*/ 1714500 h 2743200"/>
              <a:gd name="connsiteX205" fmla="*/ 1101258 w 3117397"/>
              <a:gd name="connsiteY205" fmla="*/ 1557337 h 2743200"/>
              <a:gd name="connsiteX206" fmla="*/ 1086971 w 3117397"/>
              <a:gd name="connsiteY206" fmla="*/ 1500187 h 2743200"/>
              <a:gd name="connsiteX207" fmla="*/ 1072683 w 3117397"/>
              <a:gd name="connsiteY207" fmla="*/ 1357312 h 2743200"/>
              <a:gd name="connsiteX208" fmla="*/ 1144121 w 3117397"/>
              <a:gd name="connsiteY208" fmla="*/ 585787 h 2743200"/>
              <a:gd name="connsiteX209" fmla="*/ 1172696 w 3117397"/>
              <a:gd name="connsiteY209" fmla="*/ 471487 h 2743200"/>
              <a:gd name="connsiteX210" fmla="*/ 1215558 w 3117397"/>
              <a:gd name="connsiteY210" fmla="*/ 371475 h 2743200"/>
              <a:gd name="connsiteX211" fmla="*/ 1229846 w 3117397"/>
              <a:gd name="connsiteY211" fmla="*/ 328612 h 2743200"/>
              <a:gd name="connsiteX212" fmla="*/ 1344146 w 3117397"/>
              <a:gd name="connsiteY212" fmla="*/ 157162 h 2743200"/>
              <a:gd name="connsiteX213" fmla="*/ 1472733 w 3117397"/>
              <a:gd name="connsiteY213" fmla="*/ 100012 h 2743200"/>
              <a:gd name="connsiteX214" fmla="*/ 1644183 w 3117397"/>
              <a:gd name="connsiteY214" fmla="*/ 71437 h 2743200"/>
              <a:gd name="connsiteX215" fmla="*/ 1901358 w 3117397"/>
              <a:gd name="connsiteY215" fmla="*/ 85725 h 2743200"/>
              <a:gd name="connsiteX216" fmla="*/ 2072808 w 3117397"/>
              <a:gd name="connsiteY216" fmla="*/ 200025 h 2743200"/>
              <a:gd name="connsiteX217" fmla="*/ 2158533 w 3117397"/>
              <a:gd name="connsiteY217" fmla="*/ 342900 h 2743200"/>
              <a:gd name="connsiteX218" fmla="*/ 2215683 w 3117397"/>
              <a:gd name="connsiteY218" fmla="*/ 514350 h 2743200"/>
              <a:gd name="connsiteX219" fmla="*/ 2244258 w 3117397"/>
              <a:gd name="connsiteY219" fmla="*/ 685800 h 2743200"/>
              <a:gd name="connsiteX220" fmla="*/ 2215683 w 3117397"/>
              <a:gd name="connsiteY220" fmla="*/ 1014412 h 2743200"/>
              <a:gd name="connsiteX221" fmla="*/ 2158533 w 3117397"/>
              <a:gd name="connsiteY221" fmla="*/ 1057275 h 2743200"/>
              <a:gd name="connsiteX222" fmla="*/ 2015658 w 3117397"/>
              <a:gd name="connsiteY222" fmla="*/ 1114425 h 2743200"/>
              <a:gd name="connsiteX223" fmla="*/ 1815633 w 3117397"/>
              <a:gd name="connsiteY223" fmla="*/ 1185862 h 2743200"/>
              <a:gd name="connsiteX224" fmla="*/ 1715621 w 3117397"/>
              <a:gd name="connsiteY224" fmla="*/ 1200150 h 2743200"/>
              <a:gd name="connsiteX225" fmla="*/ 1301283 w 3117397"/>
              <a:gd name="connsiteY225" fmla="*/ 1285875 h 2743200"/>
              <a:gd name="connsiteX226" fmla="*/ 1001246 w 3117397"/>
              <a:gd name="connsiteY226" fmla="*/ 1300162 h 2743200"/>
              <a:gd name="connsiteX227" fmla="*/ 444033 w 3117397"/>
              <a:gd name="connsiteY227" fmla="*/ 1285875 h 2743200"/>
              <a:gd name="connsiteX228" fmla="*/ 329733 w 3117397"/>
              <a:gd name="connsiteY228" fmla="*/ 1243012 h 2743200"/>
              <a:gd name="connsiteX229" fmla="*/ 229721 w 3117397"/>
              <a:gd name="connsiteY229" fmla="*/ 1200150 h 2743200"/>
              <a:gd name="connsiteX230" fmla="*/ 101133 w 3117397"/>
              <a:gd name="connsiteY230" fmla="*/ 1085850 h 2743200"/>
              <a:gd name="connsiteX231" fmla="*/ 29695 w 3117397"/>
              <a:gd name="connsiteY231" fmla="*/ 971550 h 2743200"/>
              <a:gd name="connsiteX232" fmla="*/ 1120 w 3117397"/>
              <a:gd name="connsiteY232" fmla="*/ 871537 h 2743200"/>
              <a:gd name="connsiteX233" fmla="*/ 15408 w 3117397"/>
              <a:gd name="connsiteY233" fmla="*/ 514350 h 2743200"/>
              <a:gd name="connsiteX234" fmla="*/ 43983 w 3117397"/>
              <a:gd name="connsiteY234" fmla="*/ 457200 h 2743200"/>
              <a:gd name="connsiteX235" fmla="*/ 72558 w 3117397"/>
              <a:gd name="connsiteY235" fmla="*/ 385762 h 2743200"/>
              <a:gd name="connsiteX236" fmla="*/ 115421 w 3117397"/>
              <a:gd name="connsiteY236" fmla="*/ 285750 h 2743200"/>
              <a:gd name="connsiteX237" fmla="*/ 329733 w 3117397"/>
              <a:gd name="connsiteY237" fmla="*/ 100012 h 2743200"/>
              <a:gd name="connsiteX238" fmla="*/ 401171 w 3117397"/>
              <a:gd name="connsiteY238" fmla="*/ 85725 h 2743200"/>
              <a:gd name="connsiteX239" fmla="*/ 544046 w 3117397"/>
              <a:gd name="connsiteY239" fmla="*/ 42862 h 2743200"/>
              <a:gd name="connsiteX240" fmla="*/ 729783 w 3117397"/>
              <a:gd name="connsiteY240" fmla="*/ 0 h 2743200"/>
              <a:gd name="connsiteX241" fmla="*/ 1801346 w 3117397"/>
              <a:gd name="connsiteY241" fmla="*/ 28575 h 2743200"/>
              <a:gd name="connsiteX242" fmla="*/ 1901358 w 3117397"/>
              <a:gd name="connsiteY242" fmla="*/ 71437 h 2743200"/>
              <a:gd name="connsiteX243" fmla="*/ 2087096 w 3117397"/>
              <a:gd name="connsiteY243" fmla="*/ 142875 h 2743200"/>
              <a:gd name="connsiteX244" fmla="*/ 2158533 w 3117397"/>
              <a:gd name="connsiteY244" fmla="*/ 200025 h 2743200"/>
              <a:gd name="connsiteX245" fmla="*/ 2287121 w 3117397"/>
              <a:gd name="connsiteY245" fmla="*/ 271462 h 2743200"/>
              <a:gd name="connsiteX246" fmla="*/ 2444283 w 3117397"/>
              <a:gd name="connsiteY246" fmla="*/ 514350 h 2743200"/>
              <a:gd name="connsiteX247" fmla="*/ 2458571 w 3117397"/>
              <a:gd name="connsiteY247" fmla="*/ 557212 h 2743200"/>
              <a:gd name="connsiteX248" fmla="*/ 2501433 w 3117397"/>
              <a:gd name="connsiteY248" fmla="*/ 714375 h 2743200"/>
              <a:gd name="connsiteX249" fmla="*/ 2515721 w 3117397"/>
              <a:gd name="connsiteY249" fmla="*/ 828675 h 2743200"/>
              <a:gd name="connsiteX250" fmla="*/ 2501433 w 3117397"/>
              <a:gd name="connsiteY250" fmla="*/ 1114425 h 2743200"/>
              <a:gd name="connsiteX251" fmla="*/ 2401421 w 3117397"/>
              <a:gd name="connsiteY251" fmla="*/ 1271587 h 2743200"/>
              <a:gd name="connsiteX252" fmla="*/ 2344271 w 3117397"/>
              <a:gd name="connsiteY252" fmla="*/ 1357312 h 2743200"/>
              <a:gd name="connsiteX253" fmla="*/ 2287121 w 3117397"/>
              <a:gd name="connsiteY253" fmla="*/ 1414462 h 2743200"/>
              <a:gd name="connsiteX254" fmla="*/ 2058521 w 3117397"/>
              <a:gd name="connsiteY254" fmla="*/ 1543050 h 2743200"/>
              <a:gd name="connsiteX255" fmla="*/ 1987083 w 3117397"/>
              <a:gd name="connsiteY255" fmla="*/ 1557337 h 2743200"/>
              <a:gd name="connsiteX256" fmla="*/ 1658471 w 3117397"/>
              <a:gd name="connsiteY256" fmla="*/ 1528762 h 2743200"/>
              <a:gd name="connsiteX257" fmla="*/ 1472733 w 3117397"/>
              <a:gd name="connsiteY257" fmla="*/ 1385887 h 2743200"/>
              <a:gd name="connsiteX258" fmla="*/ 1229846 w 3117397"/>
              <a:gd name="connsiteY258" fmla="*/ 1171575 h 2743200"/>
              <a:gd name="connsiteX259" fmla="*/ 1144121 w 3117397"/>
              <a:gd name="connsiteY259" fmla="*/ 1042987 h 2743200"/>
              <a:gd name="connsiteX260" fmla="*/ 1129833 w 3117397"/>
              <a:gd name="connsiteY260" fmla="*/ 971550 h 2743200"/>
              <a:gd name="connsiteX261" fmla="*/ 1101258 w 3117397"/>
              <a:gd name="connsiteY261" fmla="*/ 885825 h 2743200"/>
              <a:gd name="connsiteX262" fmla="*/ 1086971 w 3117397"/>
              <a:gd name="connsiteY262" fmla="*/ 700087 h 2743200"/>
              <a:gd name="connsiteX263" fmla="*/ 1101258 w 3117397"/>
              <a:gd name="connsiteY263" fmla="*/ 342900 h 2743200"/>
              <a:gd name="connsiteX264" fmla="*/ 1186983 w 3117397"/>
              <a:gd name="connsiteY264" fmla="*/ 228600 h 2743200"/>
              <a:gd name="connsiteX265" fmla="*/ 1215558 w 3117397"/>
              <a:gd name="connsiteY265" fmla="*/ 185737 h 2743200"/>
              <a:gd name="connsiteX266" fmla="*/ 1387008 w 3117397"/>
              <a:gd name="connsiteY266" fmla="*/ 85725 h 2743200"/>
              <a:gd name="connsiteX267" fmla="*/ 1587033 w 3117397"/>
              <a:gd name="connsiteY267" fmla="*/ 28575 h 2743200"/>
              <a:gd name="connsiteX268" fmla="*/ 1658471 w 3117397"/>
              <a:gd name="connsiteY268" fmla="*/ 14287 h 2743200"/>
              <a:gd name="connsiteX269" fmla="*/ 1829921 w 3117397"/>
              <a:gd name="connsiteY269" fmla="*/ 0 h 2743200"/>
              <a:gd name="connsiteX270" fmla="*/ 2444283 w 3117397"/>
              <a:gd name="connsiteY270" fmla="*/ 28575 h 2743200"/>
              <a:gd name="connsiteX271" fmla="*/ 2515721 w 3117397"/>
              <a:gd name="connsiteY271" fmla="*/ 57150 h 2743200"/>
              <a:gd name="connsiteX272" fmla="*/ 2687171 w 3117397"/>
              <a:gd name="connsiteY272" fmla="*/ 171450 h 2743200"/>
              <a:gd name="connsiteX273" fmla="*/ 2758608 w 3117397"/>
              <a:gd name="connsiteY273" fmla="*/ 242887 h 2743200"/>
              <a:gd name="connsiteX274" fmla="*/ 2801471 w 3117397"/>
              <a:gd name="connsiteY274" fmla="*/ 342900 h 2743200"/>
              <a:gd name="connsiteX275" fmla="*/ 2830046 w 3117397"/>
              <a:gd name="connsiteY275" fmla="*/ 428625 h 2743200"/>
              <a:gd name="connsiteX276" fmla="*/ 2801471 w 3117397"/>
              <a:gd name="connsiteY276" fmla="*/ 985837 h 2743200"/>
              <a:gd name="connsiteX277" fmla="*/ 2772896 w 3117397"/>
              <a:gd name="connsiteY277" fmla="*/ 1085850 h 2743200"/>
              <a:gd name="connsiteX278" fmla="*/ 2672883 w 3117397"/>
              <a:gd name="connsiteY278" fmla="*/ 1243012 h 2743200"/>
              <a:gd name="connsiteX279" fmla="*/ 2587158 w 3117397"/>
              <a:gd name="connsiteY279" fmla="*/ 1285875 h 2743200"/>
              <a:gd name="connsiteX280" fmla="*/ 2544296 w 3117397"/>
              <a:gd name="connsiteY280" fmla="*/ 1314450 h 2743200"/>
              <a:gd name="connsiteX281" fmla="*/ 2358558 w 3117397"/>
              <a:gd name="connsiteY281" fmla="*/ 1343025 h 2743200"/>
              <a:gd name="connsiteX282" fmla="*/ 2172821 w 3117397"/>
              <a:gd name="connsiteY282" fmla="*/ 1314450 h 2743200"/>
              <a:gd name="connsiteX283" fmla="*/ 2072808 w 3117397"/>
              <a:gd name="connsiteY283" fmla="*/ 1257300 h 2743200"/>
              <a:gd name="connsiteX284" fmla="*/ 1972796 w 3117397"/>
              <a:gd name="connsiteY284" fmla="*/ 1114425 h 2743200"/>
              <a:gd name="connsiteX285" fmla="*/ 1915646 w 3117397"/>
              <a:gd name="connsiteY285" fmla="*/ 914400 h 2743200"/>
              <a:gd name="connsiteX286" fmla="*/ 1972796 w 3117397"/>
              <a:gd name="connsiteY286" fmla="*/ 342900 h 2743200"/>
              <a:gd name="connsiteX287" fmla="*/ 2015658 w 3117397"/>
              <a:gd name="connsiteY287" fmla="*/ 271462 h 2743200"/>
              <a:gd name="connsiteX288" fmla="*/ 2072808 w 3117397"/>
              <a:gd name="connsiteY288" fmla="*/ 228600 h 2743200"/>
              <a:gd name="connsiteX289" fmla="*/ 2172821 w 3117397"/>
              <a:gd name="connsiteY289" fmla="*/ 142875 h 2743200"/>
              <a:gd name="connsiteX290" fmla="*/ 2387133 w 3117397"/>
              <a:gd name="connsiteY290" fmla="*/ 100012 h 2743200"/>
              <a:gd name="connsiteX291" fmla="*/ 2630021 w 3117397"/>
              <a:gd name="connsiteY291" fmla="*/ 128587 h 2743200"/>
              <a:gd name="connsiteX292" fmla="*/ 2744321 w 3117397"/>
              <a:gd name="connsiteY292" fmla="*/ 242887 h 2743200"/>
              <a:gd name="connsiteX293" fmla="*/ 2844333 w 3117397"/>
              <a:gd name="connsiteY293" fmla="*/ 457200 h 2743200"/>
              <a:gd name="connsiteX294" fmla="*/ 2887196 w 3117397"/>
              <a:gd name="connsiteY294" fmla="*/ 600075 h 2743200"/>
              <a:gd name="connsiteX295" fmla="*/ 2915771 w 3117397"/>
              <a:gd name="connsiteY295" fmla="*/ 842962 h 2743200"/>
              <a:gd name="connsiteX296" fmla="*/ 2901483 w 3117397"/>
              <a:gd name="connsiteY296" fmla="*/ 1257300 h 2743200"/>
              <a:gd name="connsiteX297" fmla="*/ 2872908 w 3117397"/>
              <a:gd name="connsiteY297" fmla="*/ 1314450 h 2743200"/>
              <a:gd name="connsiteX298" fmla="*/ 2801471 w 3117397"/>
              <a:gd name="connsiteY298" fmla="*/ 1471612 h 2743200"/>
              <a:gd name="connsiteX299" fmla="*/ 2744321 w 3117397"/>
              <a:gd name="connsiteY299" fmla="*/ 1657350 h 2743200"/>
              <a:gd name="connsiteX300" fmla="*/ 2701458 w 3117397"/>
              <a:gd name="connsiteY300" fmla="*/ 1743075 h 2743200"/>
              <a:gd name="connsiteX301" fmla="*/ 2601446 w 3117397"/>
              <a:gd name="connsiteY301" fmla="*/ 1971675 h 2743200"/>
              <a:gd name="connsiteX302" fmla="*/ 2444283 w 3117397"/>
              <a:gd name="connsiteY302" fmla="*/ 2171700 h 2743200"/>
              <a:gd name="connsiteX303" fmla="*/ 2244258 w 3117397"/>
              <a:gd name="connsiteY303" fmla="*/ 2228850 h 2743200"/>
              <a:gd name="connsiteX304" fmla="*/ 1815633 w 3117397"/>
              <a:gd name="connsiteY304" fmla="*/ 2214562 h 2743200"/>
              <a:gd name="connsiteX305" fmla="*/ 1458446 w 3117397"/>
              <a:gd name="connsiteY305" fmla="*/ 2100262 h 2743200"/>
              <a:gd name="connsiteX306" fmla="*/ 1172696 w 3117397"/>
              <a:gd name="connsiteY306" fmla="*/ 1971675 h 2743200"/>
              <a:gd name="connsiteX307" fmla="*/ 915521 w 3117397"/>
              <a:gd name="connsiteY307" fmla="*/ 1828800 h 2743200"/>
              <a:gd name="connsiteX308" fmla="*/ 801221 w 3117397"/>
              <a:gd name="connsiteY308" fmla="*/ 1757362 h 2743200"/>
              <a:gd name="connsiteX309" fmla="*/ 529758 w 3117397"/>
              <a:gd name="connsiteY309" fmla="*/ 1471612 h 2743200"/>
              <a:gd name="connsiteX310" fmla="*/ 372596 w 3117397"/>
              <a:gd name="connsiteY310" fmla="*/ 1257300 h 2743200"/>
              <a:gd name="connsiteX311" fmla="*/ 301158 w 3117397"/>
              <a:gd name="connsiteY311" fmla="*/ 1143000 h 2743200"/>
              <a:gd name="connsiteX312" fmla="*/ 301158 w 3117397"/>
              <a:gd name="connsiteY312" fmla="*/ 1028700 h 2743200"/>
              <a:gd name="connsiteX313" fmla="*/ 372596 w 3117397"/>
              <a:gd name="connsiteY313" fmla="*/ 985837 h 2743200"/>
              <a:gd name="connsiteX314" fmla="*/ 458321 w 3117397"/>
              <a:gd name="connsiteY314" fmla="*/ 957262 h 2743200"/>
              <a:gd name="connsiteX315" fmla="*/ 629771 w 3117397"/>
              <a:gd name="connsiteY315" fmla="*/ 914400 h 2743200"/>
              <a:gd name="connsiteX316" fmla="*/ 758358 w 3117397"/>
              <a:gd name="connsiteY316" fmla="*/ 900112 h 2743200"/>
              <a:gd name="connsiteX317" fmla="*/ 872658 w 3117397"/>
              <a:gd name="connsiteY317" fmla="*/ 885825 h 2743200"/>
              <a:gd name="connsiteX318" fmla="*/ 1615608 w 3117397"/>
              <a:gd name="connsiteY318" fmla="*/ 942975 h 2743200"/>
              <a:gd name="connsiteX319" fmla="*/ 1672758 w 3117397"/>
              <a:gd name="connsiteY319" fmla="*/ 985837 h 2743200"/>
              <a:gd name="connsiteX320" fmla="*/ 1744196 w 3117397"/>
              <a:gd name="connsiteY320" fmla="*/ 1014412 h 2743200"/>
              <a:gd name="connsiteX321" fmla="*/ 1944221 w 3117397"/>
              <a:gd name="connsiteY321" fmla="*/ 1143000 h 2743200"/>
              <a:gd name="connsiteX322" fmla="*/ 2029946 w 3117397"/>
              <a:gd name="connsiteY322" fmla="*/ 1185862 h 2743200"/>
              <a:gd name="connsiteX323" fmla="*/ 2215683 w 3117397"/>
              <a:gd name="connsiteY323" fmla="*/ 1371600 h 2743200"/>
              <a:gd name="connsiteX324" fmla="*/ 2229971 w 3117397"/>
              <a:gd name="connsiteY324" fmla="*/ 1414462 h 2743200"/>
              <a:gd name="connsiteX325" fmla="*/ 2258546 w 3117397"/>
              <a:gd name="connsiteY325" fmla="*/ 1471612 h 2743200"/>
              <a:gd name="connsiteX326" fmla="*/ 2272833 w 3117397"/>
              <a:gd name="connsiteY326" fmla="*/ 1600200 h 2743200"/>
              <a:gd name="connsiteX327" fmla="*/ 2258546 w 3117397"/>
              <a:gd name="connsiteY327" fmla="*/ 1857375 h 2743200"/>
              <a:gd name="connsiteX328" fmla="*/ 2229971 w 3117397"/>
              <a:gd name="connsiteY328" fmla="*/ 1900237 h 2743200"/>
              <a:gd name="connsiteX329" fmla="*/ 2144246 w 3117397"/>
              <a:gd name="connsiteY329" fmla="*/ 2000250 h 2743200"/>
              <a:gd name="connsiteX330" fmla="*/ 2101383 w 3117397"/>
              <a:gd name="connsiteY330" fmla="*/ 2028825 h 2743200"/>
              <a:gd name="connsiteX331" fmla="*/ 2058521 w 3117397"/>
              <a:gd name="connsiteY331" fmla="*/ 2071687 h 2743200"/>
              <a:gd name="connsiteX332" fmla="*/ 1944221 w 3117397"/>
              <a:gd name="connsiteY332" fmla="*/ 2128837 h 2743200"/>
              <a:gd name="connsiteX333" fmla="*/ 1887071 w 3117397"/>
              <a:gd name="connsiteY333" fmla="*/ 2157412 h 2743200"/>
              <a:gd name="connsiteX334" fmla="*/ 1801346 w 3117397"/>
              <a:gd name="connsiteY334" fmla="*/ 2185987 h 2743200"/>
              <a:gd name="connsiteX335" fmla="*/ 1729908 w 3117397"/>
              <a:gd name="connsiteY335" fmla="*/ 2214562 h 2743200"/>
              <a:gd name="connsiteX336" fmla="*/ 1572746 w 3117397"/>
              <a:gd name="connsiteY336" fmla="*/ 2243137 h 2743200"/>
              <a:gd name="connsiteX337" fmla="*/ 1258421 w 3117397"/>
              <a:gd name="connsiteY337" fmla="*/ 2171700 h 2743200"/>
              <a:gd name="connsiteX338" fmla="*/ 1229846 w 3117397"/>
              <a:gd name="connsiteY338" fmla="*/ 2114550 h 2743200"/>
              <a:gd name="connsiteX339" fmla="*/ 1258421 w 3117397"/>
              <a:gd name="connsiteY339" fmla="*/ 1971675 h 2743200"/>
              <a:gd name="connsiteX340" fmla="*/ 1315571 w 3117397"/>
              <a:gd name="connsiteY340" fmla="*/ 1943100 h 2743200"/>
              <a:gd name="connsiteX341" fmla="*/ 1415583 w 3117397"/>
              <a:gd name="connsiteY341" fmla="*/ 1900237 h 2743200"/>
              <a:gd name="connsiteX342" fmla="*/ 1458446 w 3117397"/>
              <a:gd name="connsiteY342" fmla="*/ 1871662 h 2743200"/>
              <a:gd name="connsiteX343" fmla="*/ 1601321 w 3117397"/>
              <a:gd name="connsiteY343" fmla="*/ 1828800 h 2743200"/>
              <a:gd name="connsiteX344" fmla="*/ 1672758 w 3117397"/>
              <a:gd name="connsiteY344" fmla="*/ 1814512 h 2743200"/>
              <a:gd name="connsiteX345" fmla="*/ 1758483 w 3117397"/>
              <a:gd name="connsiteY345" fmla="*/ 1785937 h 2743200"/>
              <a:gd name="connsiteX346" fmla="*/ 1887071 w 3117397"/>
              <a:gd name="connsiteY346" fmla="*/ 1757362 h 2743200"/>
              <a:gd name="connsiteX347" fmla="*/ 2258546 w 3117397"/>
              <a:gd name="connsiteY347" fmla="*/ 1771650 h 2743200"/>
              <a:gd name="connsiteX348" fmla="*/ 2344271 w 3117397"/>
              <a:gd name="connsiteY348" fmla="*/ 1843087 h 2743200"/>
              <a:gd name="connsiteX349" fmla="*/ 2444283 w 3117397"/>
              <a:gd name="connsiteY349" fmla="*/ 2000250 h 2743200"/>
              <a:gd name="connsiteX350" fmla="*/ 2487146 w 3117397"/>
              <a:gd name="connsiteY350" fmla="*/ 2071687 h 2743200"/>
              <a:gd name="connsiteX351" fmla="*/ 2515721 w 3117397"/>
              <a:gd name="connsiteY351" fmla="*/ 2171700 h 2743200"/>
              <a:gd name="connsiteX352" fmla="*/ 2444283 w 3117397"/>
              <a:gd name="connsiteY352" fmla="*/ 2371725 h 2743200"/>
              <a:gd name="connsiteX353" fmla="*/ 2387133 w 3117397"/>
              <a:gd name="connsiteY353" fmla="*/ 2386012 h 2743200"/>
              <a:gd name="connsiteX354" fmla="*/ 2258546 w 3117397"/>
              <a:gd name="connsiteY354" fmla="*/ 2371725 h 2743200"/>
              <a:gd name="connsiteX355" fmla="*/ 2244258 w 3117397"/>
              <a:gd name="connsiteY355" fmla="*/ 2328862 h 2743200"/>
              <a:gd name="connsiteX356" fmla="*/ 2258546 w 3117397"/>
              <a:gd name="connsiteY356" fmla="*/ 2200275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Lst>
            <a:rect l="l" t="t" r="r" b="b"/>
            <a:pathLst>
              <a:path w="3117397" h="2743200">
                <a:moveTo>
                  <a:pt x="901233" y="1057275"/>
                </a:moveTo>
                <a:cubicBezTo>
                  <a:pt x="910758" y="947737"/>
                  <a:pt x="917205" y="837888"/>
                  <a:pt x="929808" y="728662"/>
                </a:cubicBezTo>
                <a:cubicBezTo>
                  <a:pt x="931534" y="713701"/>
                  <a:pt x="936782" y="698965"/>
                  <a:pt x="944096" y="685800"/>
                </a:cubicBezTo>
                <a:cubicBezTo>
                  <a:pt x="960775" y="655779"/>
                  <a:pt x="978631" y="625921"/>
                  <a:pt x="1001246" y="600075"/>
                </a:cubicBezTo>
                <a:cubicBezTo>
                  <a:pt x="1012553" y="587152"/>
                  <a:pt x="1029821" y="581025"/>
                  <a:pt x="1044108" y="571500"/>
                </a:cubicBezTo>
                <a:cubicBezTo>
                  <a:pt x="1048871" y="557212"/>
                  <a:pt x="1047747" y="539286"/>
                  <a:pt x="1058396" y="528637"/>
                </a:cubicBezTo>
                <a:cubicBezTo>
                  <a:pt x="1069045" y="517988"/>
                  <a:pt x="1088182" y="521822"/>
                  <a:pt x="1101258" y="514350"/>
                </a:cubicBezTo>
                <a:cubicBezTo>
                  <a:pt x="1214651" y="449553"/>
                  <a:pt x="1097513" y="483666"/>
                  <a:pt x="1229846" y="457200"/>
                </a:cubicBezTo>
                <a:cubicBezTo>
                  <a:pt x="1360831" y="369876"/>
                  <a:pt x="1302605" y="396541"/>
                  <a:pt x="1615608" y="442912"/>
                </a:cubicBezTo>
                <a:cubicBezTo>
                  <a:pt x="1635596" y="445873"/>
                  <a:pt x="1642306" y="473652"/>
                  <a:pt x="1658471" y="485775"/>
                </a:cubicBezTo>
                <a:cubicBezTo>
                  <a:pt x="1680687" y="502437"/>
                  <a:pt x="1706096" y="514350"/>
                  <a:pt x="1729908" y="528637"/>
                </a:cubicBezTo>
                <a:cubicBezTo>
                  <a:pt x="1799531" y="633072"/>
                  <a:pt x="1714544" y="501751"/>
                  <a:pt x="1787058" y="628650"/>
                </a:cubicBezTo>
                <a:cubicBezTo>
                  <a:pt x="1795577" y="643559"/>
                  <a:pt x="1807114" y="656603"/>
                  <a:pt x="1815633" y="671512"/>
                </a:cubicBezTo>
                <a:cubicBezTo>
                  <a:pt x="1826200" y="690004"/>
                  <a:pt x="1833641" y="710170"/>
                  <a:pt x="1844208" y="728662"/>
                </a:cubicBezTo>
                <a:cubicBezTo>
                  <a:pt x="1852727" y="743571"/>
                  <a:pt x="1865104" y="756166"/>
                  <a:pt x="1872783" y="771525"/>
                </a:cubicBezTo>
                <a:cubicBezTo>
                  <a:pt x="1879518" y="784995"/>
                  <a:pt x="1881138" y="800544"/>
                  <a:pt x="1887071" y="814387"/>
                </a:cubicBezTo>
                <a:cubicBezTo>
                  <a:pt x="1895461" y="833963"/>
                  <a:pt x="1906833" y="852147"/>
                  <a:pt x="1915646" y="871537"/>
                </a:cubicBezTo>
                <a:cubicBezTo>
                  <a:pt x="1930655" y="904556"/>
                  <a:pt x="1942288" y="939109"/>
                  <a:pt x="1958508" y="971550"/>
                </a:cubicBezTo>
                <a:cubicBezTo>
                  <a:pt x="2013904" y="1082344"/>
                  <a:pt x="1965456" y="949531"/>
                  <a:pt x="2001371" y="1057275"/>
                </a:cubicBezTo>
                <a:cubicBezTo>
                  <a:pt x="2004893" y="1081930"/>
                  <a:pt x="2029946" y="1253131"/>
                  <a:pt x="2029946" y="1271587"/>
                </a:cubicBezTo>
                <a:cubicBezTo>
                  <a:pt x="2029946" y="1504998"/>
                  <a:pt x="2024297" y="1738424"/>
                  <a:pt x="2015658" y="1971675"/>
                </a:cubicBezTo>
                <a:cubicBezTo>
                  <a:pt x="2013081" y="2041248"/>
                  <a:pt x="1988756" y="2073168"/>
                  <a:pt x="1944221" y="2128837"/>
                </a:cubicBezTo>
                <a:cubicBezTo>
                  <a:pt x="1909840" y="2171814"/>
                  <a:pt x="1873651" y="2222441"/>
                  <a:pt x="1829921" y="2257425"/>
                </a:cubicBezTo>
                <a:cubicBezTo>
                  <a:pt x="1806631" y="2276057"/>
                  <a:pt x="1725202" y="2330431"/>
                  <a:pt x="1687046" y="2343150"/>
                </a:cubicBezTo>
                <a:cubicBezTo>
                  <a:pt x="1649789" y="2355569"/>
                  <a:pt x="1610846" y="2362200"/>
                  <a:pt x="1572746" y="2371725"/>
                </a:cubicBezTo>
                <a:cubicBezTo>
                  <a:pt x="1487498" y="2393037"/>
                  <a:pt x="1534956" y="2382785"/>
                  <a:pt x="1429871" y="2400300"/>
                </a:cubicBezTo>
                <a:cubicBezTo>
                  <a:pt x="1287167" y="2389322"/>
                  <a:pt x="1265752" y="2415527"/>
                  <a:pt x="1172696" y="2343150"/>
                </a:cubicBezTo>
                <a:cubicBezTo>
                  <a:pt x="1151430" y="2326610"/>
                  <a:pt x="1134596" y="2305050"/>
                  <a:pt x="1115546" y="2286000"/>
                </a:cubicBezTo>
                <a:cubicBezTo>
                  <a:pt x="1110783" y="2271712"/>
                  <a:pt x="1107191" y="2256980"/>
                  <a:pt x="1101258" y="2243137"/>
                </a:cubicBezTo>
                <a:cubicBezTo>
                  <a:pt x="1092868" y="2223561"/>
                  <a:pt x="1080161" y="2205929"/>
                  <a:pt x="1072683" y="2185987"/>
                </a:cubicBezTo>
                <a:cubicBezTo>
                  <a:pt x="1065788" y="2167601"/>
                  <a:pt x="1061909" y="2148157"/>
                  <a:pt x="1058396" y="2128837"/>
                </a:cubicBezTo>
                <a:cubicBezTo>
                  <a:pt x="1038289" y="2018249"/>
                  <a:pt x="1041227" y="1968554"/>
                  <a:pt x="1029821" y="1843087"/>
                </a:cubicBezTo>
                <a:cubicBezTo>
                  <a:pt x="1025917" y="1800138"/>
                  <a:pt x="1020296" y="1757362"/>
                  <a:pt x="1015533" y="1714500"/>
                </a:cubicBezTo>
                <a:cubicBezTo>
                  <a:pt x="1025058" y="1576387"/>
                  <a:pt x="1020717" y="1436612"/>
                  <a:pt x="1044108" y="1300162"/>
                </a:cubicBezTo>
                <a:cubicBezTo>
                  <a:pt x="1057761" y="1220522"/>
                  <a:pt x="1099194" y="1223301"/>
                  <a:pt x="1144121" y="1185862"/>
                </a:cubicBezTo>
                <a:cubicBezTo>
                  <a:pt x="1254015" y="1094284"/>
                  <a:pt x="1093365" y="1194782"/>
                  <a:pt x="1286996" y="1071562"/>
                </a:cubicBezTo>
                <a:cubicBezTo>
                  <a:pt x="1352153" y="1030098"/>
                  <a:pt x="1327803" y="1054073"/>
                  <a:pt x="1387008" y="1028700"/>
                </a:cubicBezTo>
                <a:cubicBezTo>
                  <a:pt x="1406584" y="1020310"/>
                  <a:pt x="1423495" y="1005291"/>
                  <a:pt x="1444158" y="1000125"/>
                </a:cubicBezTo>
                <a:cubicBezTo>
                  <a:pt x="1481408" y="990812"/>
                  <a:pt x="1520584" y="992149"/>
                  <a:pt x="1558458" y="985837"/>
                </a:cubicBezTo>
                <a:cubicBezTo>
                  <a:pt x="1577827" y="982609"/>
                  <a:pt x="1596558" y="976312"/>
                  <a:pt x="1615608" y="971550"/>
                </a:cubicBezTo>
                <a:cubicBezTo>
                  <a:pt x="1744196" y="981075"/>
                  <a:pt x="1873491" y="983624"/>
                  <a:pt x="2001371" y="1000125"/>
                </a:cubicBezTo>
                <a:cubicBezTo>
                  <a:pt x="2022494" y="1002851"/>
                  <a:pt x="2040460" y="1017412"/>
                  <a:pt x="2058521" y="1028700"/>
                </a:cubicBezTo>
                <a:cubicBezTo>
                  <a:pt x="2144139" y="1082211"/>
                  <a:pt x="2088394" y="1055975"/>
                  <a:pt x="2158533" y="1114425"/>
                </a:cubicBezTo>
                <a:cubicBezTo>
                  <a:pt x="2171725" y="1125418"/>
                  <a:pt x="2187108" y="1133475"/>
                  <a:pt x="2201396" y="1143000"/>
                </a:cubicBezTo>
                <a:cubicBezTo>
                  <a:pt x="2210921" y="1162050"/>
                  <a:pt x="2218683" y="1182089"/>
                  <a:pt x="2229971" y="1200150"/>
                </a:cubicBezTo>
                <a:cubicBezTo>
                  <a:pt x="2291755" y="1299006"/>
                  <a:pt x="2259050" y="1215953"/>
                  <a:pt x="2287121" y="1300162"/>
                </a:cubicBezTo>
                <a:cubicBezTo>
                  <a:pt x="2282358" y="1385887"/>
                  <a:pt x="2284975" y="1472343"/>
                  <a:pt x="2272833" y="1557337"/>
                </a:cubicBezTo>
                <a:cubicBezTo>
                  <a:pt x="2270405" y="1574336"/>
                  <a:pt x="2256400" y="1588058"/>
                  <a:pt x="2244258" y="1600200"/>
                </a:cubicBezTo>
                <a:cubicBezTo>
                  <a:pt x="2220915" y="1623543"/>
                  <a:pt x="2172637" y="1651358"/>
                  <a:pt x="2144246" y="1671637"/>
                </a:cubicBezTo>
                <a:cubicBezTo>
                  <a:pt x="2029275" y="1753760"/>
                  <a:pt x="2152345" y="1680170"/>
                  <a:pt x="2001371" y="1743075"/>
                </a:cubicBezTo>
                <a:cubicBezTo>
                  <a:pt x="1921110" y="1776517"/>
                  <a:pt x="1915403" y="1797415"/>
                  <a:pt x="1829921" y="1814512"/>
                </a:cubicBezTo>
                <a:cubicBezTo>
                  <a:pt x="1787632" y="1822970"/>
                  <a:pt x="1744196" y="1824037"/>
                  <a:pt x="1701333" y="1828800"/>
                </a:cubicBezTo>
                <a:cubicBezTo>
                  <a:pt x="1663233" y="1838325"/>
                  <a:pt x="1625882" y="1851620"/>
                  <a:pt x="1587033" y="1857375"/>
                </a:cubicBezTo>
                <a:cubicBezTo>
                  <a:pt x="1497028" y="1870709"/>
                  <a:pt x="1315571" y="1885950"/>
                  <a:pt x="1315571" y="1885950"/>
                </a:cubicBezTo>
                <a:cubicBezTo>
                  <a:pt x="1196628" y="1873206"/>
                  <a:pt x="966598" y="1905238"/>
                  <a:pt x="844083" y="1800225"/>
                </a:cubicBezTo>
                <a:cubicBezTo>
                  <a:pt x="831045" y="1789050"/>
                  <a:pt x="825489" y="1771335"/>
                  <a:pt x="815508" y="1757362"/>
                </a:cubicBezTo>
                <a:cubicBezTo>
                  <a:pt x="801667" y="1737985"/>
                  <a:pt x="786933" y="1719262"/>
                  <a:pt x="772646" y="1700212"/>
                </a:cubicBezTo>
                <a:cubicBezTo>
                  <a:pt x="717188" y="1533845"/>
                  <a:pt x="733326" y="1600391"/>
                  <a:pt x="786933" y="1243012"/>
                </a:cubicBezTo>
                <a:cubicBezTo>
                  <a:pt x="795202" y="1187885"/>
                  <a:pt x="826970" y="1138902"/>
                  <a:pt x="844083" y="1085850"/>
                </a:cubicBezTo>
                <a:cubicBezTo>
                  <a:pt x="874613" y="991208"/>
                  <a:pt x="891560" y="891894"/>
                  <a:pt x="929808" y="800100"/>
                </a:cubicBezTo>
                <a:cubicBezTo>
                  <a:pt x="953621" y="742950"/>
                  <a:pt x="986230" y="688714"/>
                  <a:pt x="1001246" y="628650"/>
                </a:cubicBezTo>
                <a:cubicBezTo>
                  <a:pt x="1024538" y="535480"/>
                  <a:pt x="1002220" y="601178"/>
                  <a:pt x="1058396" y="500062"/>
                </a:cubicBezTo>
                <a:cubicBezTo>
                  <a:pt x="1068740" y="481444"/>
                  <a:pt x="1076404" y="461404"/>
                  <a:pt x="1086971" y="442912"/>
                </a:cubicBezTo>
                <a:cubicBezTo>
                  <a:pt x="1109204" y="404004"/>
                  <a:pt x="1136800" y="370819"/>
                  <a:pt x="1172696" y="342900"/>
                </a:cubicBezTo>
                <a:cubicBezTo>
                  <a:pt x="1194616" y="325851"/>
                  <a:pt x="1220321" y="314325"/>
                  <a:pt x="1244133" y="300037"/>
                </a:cubicBezTo>
                <a:cubicBezTo>
                  <a:pt x="1429871" y="309562"/>
                  <a:pt x="1616638" y="306882"/>
                  <a:pt x="1801346" y="328612"/>
                </a:cubicBezTo>
                <a:cubicBezTo>
                  <a:pt x="1898039" y="339988"/>
                  <a:pt x="1991357" y="392788"/>
                  <a:pt x="2072808" y="442912"/>
                </a:cubicBezTo>
                <a:cubicBezTo>
                  <a:pt x="2133430" y="480218"/>
                  <a:pt x="2292433" y="591428"/>
                  <a:pt x="2315696" y="628650"/>
                </a:cubicBezTo>
                <a:cubicBezTo>
                  <a:pt x="2339508" y="666750"/>
                  <a:pt x="2364842" y="703940"/>
                  <a:pt x="2387133" y="742950"/>
                </a:cubicBezTo>
                <a:cubicBezTo>
                  <a:pt x="2424661" y="808624"/>
                  <a:pt x="2448751" y="870654"/>
                  <a:pt x="2472858" y="942975"/>
                </a:cubicBezTo>
                <a:cubicBezTo>
                  <a:pt x="2483822" y="975867"/>
                  <a:pt x="2494946" y="1008928"/>
                  <a:pt x="2501433" y="1042987"/>
                </a:cubicBezTo>
                <a:cubicBezTo>
                  <a:pt x="2538130" y="1235646"/>
                  <a:pt x="2523377" y="1222362"/>
                  <a:pt x="2544296" y="1400175"/>
                </a:cubicBezTo>
                <a:cubicBezTo>
                  <a:pt x="2547681" y="1428946"/>
                  <a:pt x="2553821" y="1457325"/>
                  <a:pt x="2558583" y="1485900"/>
                </a:cubicBezTo>
                <a:cubicBezTo>
                  <a:pt x="2549058" y="1619250"/>
                  <a:pt x="2550859" y="1753896"/>
                  <a:pt x="2530008" y="1885950"/>
                </a:cubicBezTo>
                <a:cubicBezTo>
                  <a:pt x="2515402" y="1978454"/>
                  <a:pt x="2455786" y="2048681"/>
                  <a:pt x="2415708" y="2128837"/>
                </a:cubicBezTo>
                <a:cubicBezTo>
                  <a:pt x="2399488" y="2161278"/>
                  <a:pt x="2390460" y="2197144"/>
                  <a:pt x="2372846" y="2228850"/>
                </a:cubicBezTo>
                <a:cubicBezTo>
                  <a:pt x="2337004" y="2293365"/>
                  <a:pt x="2229346" y="2458075"/>
                  <a:pt x="2172821" y="2514600"/>
                </a:cubicBezTo>
                <a:cubicBezTo>
                  <a:pt x="2153771" y="2533650"/>
                  <a:pt x="2137224" y="2555586"/>
                  <a:pt x="2115671" y="2571750"/>
                </a:cubicBezTo>
                <a:cubicBezTo>
                  <a:pt x="2098632" y="2584529"/>
                  <a:pt x="2077139" y="2589982"/>
                  <a:pt x="2058521" y="2600325"/>
                </a:cubicBezTo>
                <a:cubicBezTo>
                  <a:pt x="2034246" y="2613811"/>
                  <a:pt x="2013428" y="2634405"/>
                  <a:pt x="1987083" y="2643187"/>
                </a:cubicBezTo>
                <a:cubicBezTo>
                  <a:pt x="1941007" y="2658545"/>
                  <a:pt x="1891833" y="2662237"/>
                  <a:pt x="1844208" y="2671762"/>
                </a:cubicBezTo>
                <a:cubicBezTo>
                  <a:pt x="1739739" y="2692656"/>
                  <a:pt x="1796825" y="2682614"/>
                  <a:pt x="1672758" y="2700337"/>
                </a:cubicBezTo>
                <a:cubicBezTo>
                  <a:pt x="1467971" y="2686050"/>
                  <a:pt x="1260270" y="2694744"/>
                  <a:pt x="1058396" y="2657475"/>
                </a:cubicBezTo>
                <a:cubicBezTo>
                  <a:pt x="650240" y="2582123"/>
                  <a:pt x="849736" y="2583714"/>
                  <a:pt x="686921" y="2486025"/>
                </a:cubicBezTo>
                <a:cubicBezTo>
                  <a:pt x="461132" y="2350552"/>
                  <a:pt x="510496" y="2408578"/>
                  <a:pt x="372596" y="2286000"/>
                </a:cubicBezTo>
                <a:cubicBezTo>
                  <a:pt x="357494" y="2272576"/>
                  <a:pt x="342668" y="2258659"/>
                  <a:pt x="329733" y="2243137"/>
                </a:cubicBezTo>
                <a:cubicBezTo>
                  <a:pt x="304489" y="2212844"/>
                  <a:pt x="290052" y="2178062"/>
                  <a:pt x="272583" y="2143125"/>
                </a:cubicBezTo>
                <a:cubicBezTo>
                  <a:pt x="286871" y="2081212"/>
                  <a:pt x="292416" y="2016606"/>
                  <a:pt x="315446" y="1957387"/>
                </a:cubicBezTo>
                <a:cubicBezTo>
                  <a:pt x="339501" y="1895532"/>
                  <a:pt x="516311" y="1766671"/>
                  <a:pt x="529758" y="1757362"/>
                </a:cubicBezTo>
                <a:cubicBezTo>
                  <a:pt x="952397" y="1464768"/>
                  <a:pt x="572077" y="1707628"/>
                  <a:pt x="786933" y="1600200"/>
                </a:cubicBezTo>
                <a:cubicBezTo>
                  <a:pt x="887798" y="1549768"/>
                  <a:pt x="892689" y="1529323"/>
                  <a:pt x="1001246" y="1485900"/>
                </a:cubicBezTo>
                <a:cubicBezTo>
                  <a:pt x="1078343" y="1455061"/>
                  <a:pt x="1120644" y="1455441"/>
                  <a:pt x="1201271" y="1443037"/>
                </a:cubicBezTo>
                <a:cubicBezTo>
                  <a:pt x="1229903" y="1438632"/>
                  <a:pt x="1258421" y="1433512"/>
                  <a:pt x="1286996" y="1428750"/>
                </a:cubicBezTo>
                <a:cubicBezTo>
                  <a:pt x="1420346" y="1438275"/>
                  <a:pt x="1554328" y="1441238"/>
                  <a:pt x="1687046" y="1457325"/>
                </a:cubicBezTo>
                <a:cubicBezTo>
                  <a:pt x="1766949" y="1467010"/>
                  <a:pt x="1750633" y="1496262"/>
                  <a:pt x="1815633" y="1528762"/>
                </a:cubicBezTo>
                <a:cubicBezTo>
                  <a:pt x="1833196" y="1537544"/>
                  <a:pt x="1853733" y="1538287"/>
                  <a:pt x="1872783" y="1543050"/>
                </a:cubicBezTo>
                <a:cubicBezTo>
                  <a:pt x="1896596" y="1557337"/>
                  <a:pt x="1919383" y="1573493"/>
                  <a:pt x="1944221" y="1585912"/>
                </a:cubicBezTo>
                <a:cubicBezTo>
                  <a:pt x="1967160" y="1597381"/>
                  <a:pt x="1994126" y="1600554"/>
                  <a:pt x="2015658" y="1614487"/>
                </a:cubicBezTo>
                <a:cubicBezTo>
                  <a:pt x="2160001" y="1707886"/>
                  <a:pt x="2170216" y="1726183"/>
                  <a:pt x="2272833" y="1828800"/>
                </a:cubicBezTo>
                <a:cubicBezTo>
                  <a:pt x="2317139" y="1873106"/>
                  <a:pt x="2340054" y="1890633"/>
                  <a:pt x="2372846" y="1943100"/>
                </a:cubicBezTo>
                <a:cubicBezTo>
                  <a:pt x="2384134" y="1961161"/>
                  <a:pt x="2391896" y="1981200"/>
                  <a:pt x="2401421" y="2000250"/>
                </a:cubicBezTo>
                <a:cubicBezTo>
                  <a:pt x="2406183" y="2019300"/>
                  <a:pt x="2410541" y="2038456"/>
                  <a:pt x="2415708" y="2057400"/>
                </a:cubicBezTo>
                <a:cubicBezTo>
                  <a:pt x="2424831" y="2090850"/>
                  <a:pt x="2435874" y="2123776"/>
                  <a:pt x="2444283" y="2157412"/>
                </a:cubicBezTo>
                <a:cubicBezTo>
                  <a:pt x="2450173" y="2180971"/>
                  <a:pt x="2453808" y="2205037"/>
                  <a:pt x="2458571" y="2228850"/>
                </a:cubicBezTo>
                <a:cubicBezTo>
                  <a:pt x="2453808" y="2266950"/>
                  <a:pt x="2454386" y="2306106"/>
                  <a:pt x="2444283" y="2343150"/>
                </a:cubicBezTo>
                <a:cubicBezTo>
                  <a:pt x="2439765" y="2359716"/>
                  <a:pt x="2428471" y="2374525"/>
                  <a:pt x="2415708" y="2386012"/>
                </a:cubicBezTo>
                <a:cubicBezTo>
                  <a:pt x="2324964" y="2467681"/>
                  <a:pt x="2284771" y="2484107"/>
                  <a:pt x="2172821" y="2528887"/>
                </a:cubicBezTo>
                <a:cubicBezTo>
                  <a:pt x="2097260" y="2559111"/>
                  <a:pt x="2023173" y="2594874"/>
                  <a:pt x="1944221" y="2614612"/>
                </a:cubicBezTo>
                <a:cubicBezTo>
                  <a:pt x="1872848" y="2632455"/>
                  <a:pt x="1632237" y="2650136"/>
                  <a:pt x="1544171" y="2657475"/>
                </a:cubicBezTo>
                <a:cubicBezTo>
                  <a:pt x="1367958" y="2638425"/>
                  <a:pt x="1189782" y="2632743"/>
                  <a:pt x="1015533" y="2600325"/>
                </a:cubicBezTo>
                <a:cubicBezTo>
                  <a:pt x="983424" y="2594351"/>
                  <a:pt x="840625" y="2468956"/>
                  <a:pt x="829796" y="2457450"/>
                </a:cubicBezTo>
                <a:cubicBezTo>
                  <a:pt x="783405" y="2408159"/>
                  <a:pt x="730029" y="2361532"/>
                  <a:pt x="701208" y="2300287"/>
                </a:cubicBezTo>
                <a:cubicBezTo>
                  <a:pt x="663108" y="2219325"/>
                  <a:pt x="620140" y="2140479"/>
                  <a:pt x="586908" y="2057400"/>
                </a:cubicBezTo>
                <a:cubicBezTo>
                  <a:pt x="442293" y="1695862"/>
                  <a:pt x="590771" y="2075167"/>
                  <a:pt x="501183" y="1828800"/>
                </a:cubicBezTo>
                <a:cubicBezTo>
                  <a:pt x="421660" y="1610111"/>
                  <a:pt x="527415" y="1921784"/>
                  <a:pt x="444033" y="1671637"/>
                </a:cubicBezTo>
                <a:cubicBezTo>
                  <a:pt x="439271" y="1633537"/>
                  <a:pt x="434821" y="1595397"/>
                  <a:pt x="429746" y="1557337"/>
                </a:cubicBezTo>
                <a:cubicBezTo>
                  <a:pt x="425295" y="1523957"/>
                  <a:pt x="419635" y="1490741"/>
                  <a:pt x="415458" y="1457325"/>
                </a:cubicBezTo>
                <a:cubicBezTo>
                  <a:pt x="410109" y="1414532"/>
                  <a:pt x="405933" y="1371600"/>
                  <a:pt x="401171" y="1328737"/>
                </a:cubicBezTo>
                <a:cubicBezTo>
                  <a:pt x="405933" y="1166812"/>
                  <a:pt x="403343" y="1004503"/>
                  <a:pt x="415458" y="842962"/>
                </a:cubicBezTo>
                <a:cubicBezTo>
                  <a:pt x="417711" y="812926"/>
                  <a:pt x="432448" y="785041"/>
                  <a:pt x="444033" y="757237"/>
                </a:cubicBezTo>
                <a:cubicBezTo>
                  <a:pt x="462110" y="713852"/>
                  <a:pt x="502798" y="640515"/>
                  <a:pt x="529758" y="600075"/>
                </a:cubicBezTo>
                <a:cubicBezTo>
                  <a:pt x="561174" y="552951"/>
                  <a:pt x="630934" y="456036"/>
                  <a:pt x="672633" y="414337"/>
                </a:cubicBezTo>
                <a:cubicBezTo>
                  <a:pt x="705733" y="381237"/>
                  <a:pt x="746005" y="377651"/>
                  <a:pt x="786933" y="357187"/>
                </a:cubicBezTo>
                <a:cubicBezTo>
                  <a:pt x="933648" y="283830"/>
                  <a:pt x="776743" y="332689"/>
                  <a:pt x="1001246" y="242887"/>
                </a:cubicBezTo>
                <a:cubicBezTo>
                  <a:pt x="1024455" y="233603"/>
                  <a:pt x="1161318" y="215937"/>
                  <a:pt x="1172696" y="214312"/>
                </a:cubicBezTo>
                <a:cubicBezTo>
                  <a:pt x="1344146" y="223837"/>
                  <a:pt x="1516143" y="226214"/>
                  <a:pt x="1687046" y="242887"/>
                </a:cubicBezTo>
                <a:cubicBezTo>
                  <a:pt x="1712572" y="245377"/>
                  <a:pt x="1735277" y="260542"/>
                  <a:pt x="1758483" y="271462"/>
                </a:cubicBezTo>
                <a:cubicBezTo>
                  <a:pt x="1816297" y="298669"/>
                  <a:pt x="1869316" y="336981"/>
                  <a:pt x="1929933" y="357187"/>
                </a:cubicBezTo>
                <a:cubicBezTo>
                  <a:pt x="1958508" y="366712"/>
                  <a:pt x="1988237" y="373298"/>
                  <a:pt x="2015658" y="385762"/>
                </a:cubicBezTo>
                <a:cubicBezTo>
                  <a:pt x="2053365" y="402902"/>
                  <a:pt x="2142123" y="466884"/>
                  <a:pt x="2172821" y="485775"/>
                </a:cubicBezTo>
                <a:cubicBezTo>
                  <a:pt x="2205522" y="505898"/>
                  <a:pt x="2241706" y="520444"/>
                  <a:pt x="2272833" y="542925"/>
                </a:cubicBezTo>
                <a:cubicBezTo>
                  <a:pt x="2327706" y="582556"/>
                  <a:pt x="2377462" y="628829"/>
                  <a:pt x="2429996" y="671512"/>
                </a:cubicBezTo>
                <a:cubicBezTo>
                  <a:pt x="2500483" y="728783"/>
                  <a:pt x="2509959" y="730198"/>
                  <a:pt x="2572871" y="800100"/>
                </a:cubicBezTo>
                <a:cubicBezTo>
                  <a:pt x="2635206" y="869361"/>
                  <a:pt x="2682360" y="949244"/>
                  <a:pt x="2730033" y="1028700"/>
                </a:cubicBezTo>
                <a:cubicBezTo>
                  <a:pt x="2764879" y="1168077"/>
                  <a:pt x="2722331" y="994041"/>
                  <a:pt x="2758608" y="1157287"/>
                </a:cubicBezTo>
                <a:cubicBezTo>
                  <a:pt x="2762868" y="1176456"/>
                  <a:pt x="2768133" y="1195387"/>
                  <a:pt x="2772896" y="1214437"/>
                </a:cubicBezTo>
                <a:cubicBezTo>
                  <a:pt x="2768133" y="1319212"/>
                  <a:pt x="2770630" y="1424570"/>
                  <a:pt x="2758608" y="1528762"/>
                </a:cubicBezTo>
                <a:cubicBezTo>
                  <a:pt x="2756167" y="1549920"/>
                  <a:pt x="2738683" y="1566449"/>
                  <a:pt x="2730033" y="1585912"/>
                </a:cubicBezTo>
                <a:cubicBezTo>
                  <a:pt x="2709188" y="1632813"/>
                  <a:pt x="2699939" y="1671210"/>
                  <a:pt x="2672883" y="1714500"/>
                </a:cubicBezTo>
                <a:cubicBezTo>
                  <a:pt x="2631109" y="1781338"/>
                  <a:pt x="2571245" y="1830426"/>
                  <a:pt x="2515721" y="1885950"/>
                </a:cubicBezTo>
                <a:cubicBezTo>
                  <a:pt x="2496671" y="1905000"/>
                  <a:pt x="2481673" y="1929239"/>
                  <a:pt x="2458571" y="1943100"/>
                </a:cubicBezTo>
                <a:cubicBezTo>
                  <a:pt x="2434758" y="1957387"/>
                  <a:pt x="2410239" y="1970558"/>
                  <a:pt x="2387133" y="1985962"/>
                </a:cubicBezTo>
                <a:cubicBezTo>
                  <a:pt x="2319706" y="2030913"/>
                  <a:pt x="2279013" y="2084944"/>
                  <a:pt x="2187108" y="2100262"/>
                </a:cubicBezTo>
                <a:cubicBezTo>
                  <a:pt x="2158533" y="2105025"/>
                  <a:pt x="2129856" y="2109211"/>
                  <a:pt x="2101383" y="2114550"/>
                </a:cubicBezTo>
                <a:cubicBezTo>
                  <a:pt x="2053647" y="2123501"/>
                  <a:pt x="1958508" y="2143125"/>
                  <a:pt x="1958508" y="2143125"/>
                </a:cubicBezTo>
                <a:cubicBezTo>
                  <a:pt x="1834683" y="2138362"/>
                  <a:pt x="1710656" y="2137363"/>
                  <a:pt x="1587033" y="2128837"/>
                </a:cubicBezTo>
                <a:cubicBezTo>
                  <a:pt x="1572009" y="2127801"/>
                  <a:pt x="1557641" y="2121285"/>
                  <a:pt x="1544171" y="2114550"/>
                </a:cubicBezTo>
                <a:cubicBezTo>
                  <a:pt x="1528812" y="2106871"/>
                  <a:pt x="1514500" y="2096968"/>
                  <a:pt x="1501308" y="2085975"/>
                </a:cubicBezTo>
                <a:cubicBezTo>
                  <a:pt x="1485786" y="2073040"/>
                  <a:pt x="1471596" y="2058453"/>
                  <a:pt x="1458446" y="2043112"/>
                </a:cubicBezTo>
                <a:cubicBezTo>
                  <a:pt x="1442949" y="2025032"/>
                  <a:pt x="1429871" y="2005012"/>
                  <a:pt x="1415583" y="1985962"/>
                </a:cubicBezTo>
                <a:cubicBezTo>
                  <a:pt x="1420346" y="1943100"/>
                  <a:pt x="1417188" y="1898594"/>
                  <a:pt x="1429871" y="1857375"/>
                </a:cubicBezTo>
                <a:cubicBezTo>
                  <a:pt x="1436874" y="1834616"/>
                  <a:pt x="1454352" y="1815363"/>
                  <a:pt x="1472733" y="1800225"/>
                </a:cubicBezTo>
                <a:cubicBezTo>
                  <a:pt x="1524136" y="1757893"/>
                  <a:pt x="1667556" y="1647551"/>
                  <a:pt x="1758483" y="1614487"/>
                </a:cubicBezTo>
                <a:cubicBezTo>
                  <a:pt x="1781305" y="1606188"/>
                  <a:pt x="1805824" y="1603212"/>
                  <a:pt x="1829921" y="1600200"/>
                </a:cubicBezTo>
                <a:cubicBezTo>
                  <a:pt x="1882118" y="1593675"/>
                  <a:pt x="1934696" y="1590675"/>
                  <a:pt x="1987083" y="1585912"/>
                </a:cubicBezTo>
                <a:cubicBezTo>
                  <a:pt x="2068046" y="1595437"/>
                  <a:pt x="2149890" y="1599233"/>
                  <a:pt x="2229971" y="1614487"/>
                </a:cubicBezTo>
                <a:cubicBezTo>
                  <a:pt x="2250893" y="1618472"/>
                  <a:pt x="2269543" y="1631035"/>
                  <a:pt x="2287121" y="1643062"/>
                </a:cubicBezTo>
                <a:cubicBezTo>
                  <a:pt x="2360233" y="1693086"/>
                  <a:pt x="2450631" y="1727651"/>
                  <a:pt x="2501433" y="1800225"/>
                </a:cubicBezTo>
                <a:cubicBezTo>
                  <a:pt x="2613033" y="1959653"/>
                  <a:pt x="2560339" y="1901993"/>
                  <a:pt x="2644308" y="1985962"/>
                </a:cubicBezTo>
                <a:cubicBezTo>
                  <a:pt x="2649071" y="2009775"/>
                  <a:pt x="2650917" y="2034362"/>
                  <a:pt x="2658596" y="2057400"/>
                </a:cubicBezTo>
                <a:cubicBezTo>
                  <a:pt x="2665331" y="2077606"/>
                  <a:pt x="2682708" y="2093724"/>
                  <a:pt x="2687171" y="2114550"/>
                </a:cubicBezTo>
                <a:cubicBezTo>
                  <a:pt x="2697199" y="2161350"/>
                  <a:pt x="2696696" y="2209800"/>
                  <a:pt x="2701458" y="2257425"/>
                </a:cubicBezTo>
                <a:cubicBezTo>
                  <a:pt x="2696696" y="2324100"/>
                  <a:pt x="2698160" y="2391515"/>
                  <a:pt x="2687171" y="2457450"/>
                </a:cubicBezTo>
                <a:cubicBezTo>
                  <a:pt x="2683670" y="2478459"/>
                  <a:pt x="2672083" y="2498116"/>
                  <a:pt x="2658596" y="2514600"/>
                </a:cubicBezTo>
                <a:cubicBezTo>
                  <a:pt x="2635481" y="2542852"/>
                  <a:pt x="2548956" y="2631073"/>
                  <a:pt x="2501433" y="2657475"/>
                </a:cubicBezTo>
                <a:cubicBezTo>
                  <a:pt x="2479014" y="2669930"/>
                  <a:pt x="2454149" y="2677424"/>
                  <a:pt x="2429996" y="2686050"/>
                </a:cubicBezTo>
                <a:cubicBezTo>
                  <a:pt x="2387447" y="2701246"/>
                  <a:pt x="2344851" y="2716500"/>
                  <a:pt x="2301408" y="2728912"/>
                </a:cubicBezTo>
                <a:cubicBezTo>
                  <a:pt x="2278058" y="2735583"/>
                  <a:pt x="2253783" y="2738437"/>
                  <a:pt x="2229971" y="2743200"/>
                </a:cubicBezTo>
                <a:lnTo>
                  <a:pt x="1629896" y="2714625"/>
                </a:lnTo>
                <a:cubicBezTo>
                  <a:pt x="1577376" y="2711652"/>
                  <a:pt x="1524136" y="2711512"/>
                  <a:pt x="1472733" y="2700337"/>
                </a:cubicBezTo>
                <a:cubicBezTo>
                  <a:pt x="1413867" y="2687540"/>
                  <a:pt x="1358984" y="2660497"/>
                  <a:pt x="1301283" y="2643187"/>
                </a:cubicBezTo>
                <a:cubicBezTo>
                  <a:pt x="1216064" y="2617622"/>
                  <a:pt x="1126715" y="2604793"/>
                  <a:pt x="1044108" y="2571750"/>
                </a:cubicBezTo>
                <a:cubicBezTo>
                  <a:pt x="936978" y="2528898"/>
                  <a:pt x="746654" y="2460033"/>
                  <a:pt x="672633" y="2386012"/>
                </a:cubicBezTo>
                <a:cubicBezTo>
                  <a:pt x="648821" y="2362200"/>
                  <a:pt x="621401" y="2341516"/>
                  <a:pt x="601196" y="2314575"/>
                </a:cubicBezTo>
                <a:cubicBezTo>
                  <a:pt x="573823" y="2278078"/>
                  <a:pt x="523253" y="2172977"/>
                  <a:pt x="501183" y="2128837"/>
                </a:cubicBezTo>
                <a:cubicBezTo>
                  <a:pt x="472944" y="1931158"/>
                  <a:pt x="466207" y="1926068"/>
                  <a:pt x="501183" y="1628775"/>
                </a:cubicBezTo>
                <a:cubicBezTo>
                  <a:pt x="504916" y="1597046"/>
                  <a:pt x="530826" y="1572134"/>
                  <a:pt x="544046" y="1543050"/>
                </a:cubicBezTo>
                <a:cubicBezTo>
                  <a:pt x="634424" y="1344220"/>
                  <a:pt x="492716" y="1620839"/>
                  <a:pt x="629771" y="1385887"/>
                </a:cubicBezTo>
                <a:cubicBezTo>
                  <a:pt x="645868" y="1358291"/>
                  <a:pt x="654912" y="1326744"/>
                  <a:pt x="672633" y="1300162"/>
                </a:cubicBezTo>
                <a:cubicBezTo>
                  <a:pt x="702754" y="1254981"/>
                  <a:pt x="739098" y="1214273"/>
                  <a:pt x="772646" y="1171575"/>
                </a:cubicBezTo>
                <a:cubicBezTo>
                  <a:pt x="818806" y="1112826"/>
                  <a:pt x="843600" y="1078648"/>
                  <a:pt x="901233" y="1028700"/>
                </a:cubicBezTo>
                <a:cubicBezTo>
                  <a:pt x="947322" y="988756"/>
                  <a:pt x="991685" y="945570"/>
                  <a:pt x="1044108" y="914400"/>
                </a:cubicBezTo>
                <a:cubicBezTo>
                  <a:pt x="1168608" y="840373"/>
                  <a:pt x="1286481" y="734860"/>
                  <a:pt x="1429871" y="714375"/>
                </a:cubicBezTo>
                <a:lnTo>
                  <a:pt x="1529883" y="700087"/>
                </a:lnTo>
                <a:cubicBezTo>
                  <a:pt x="1572746" y="681037"/>
                  <a:pt x="1613544" y="656415"/>
                  <a:pt x="1658471" y="642937"/>
                </a:cubicBezTo>
                <a:cubicBezTo>
                  <a:pt x="1771807" y="608936"/>
                  <a:pt x="2053720" y="592718"/>
                  <a:pt x="2129958" y="585787"/>
                </a:cubicBezTo>
                <a:cubicBezTo>
                  <a:pt x="2301408" y="600075"/>
                  <a:pt x="2473993" y="604319"/>
                  <a:pt x="2644308" y="628650"/>
                </a:cubicBezTo>
                <a:cubicBezTo>
                  <a:pt x="2688552" y="634971"/>
                  <a:pt x="2829811" y="738566"/>
                  <a:pt x="2844333" y="757237"/>
                </a:cubicBezTo>
                <a:cubicBezTo>
                  <a:pt x="3032326" y="998942"/>
                  <a:pt x="2890062" y="791544"/>
                  <a:pt x="2972921" y="957262"/>
                </a:cubicBezTo>
                <a:cubicBezTo>
                  <a:pt x="2985340" y="982100"/>
                  <a:pt x="3004292" y="1003419"/>
                  <a:pt x="3015783" y="1028700"/>
                </a:cubicBezTo>
                <a:cubicBezTo>
                  <a:pt x="3028247" y="1056121"/>
                  <a:pt x="3036083" y="1085463"/>
                  <a:pt x="3044358" y="1114425"/>
                </a:cubicBezTo>
                <a:cubicBezTo>
                  <a:pt x="3078087" y="1232476"/>
                  <a:pt x="3067857" y="1207951"/>
                  <a:pt x="3087221" y="1314450"/>
                </a:cubicBezTo>
                <a:cubicBezTo>
                  <a:pt x="3127159" y="1534107"/>
                  <a:pt x="3073693" y="1219004"/>
                  <a:pt x="3115796" y="1471612"/>
                </a:cubicBezTo>
                <a:cubicBezTo>
                  <a:pt x="3111033" y="1571625"/>
                  <a:pt x="3129424" y="1675494"/>
                  <a:pt x="3101508" y="1771650"/>
                </a:cubicBezTo>
                <a:cubicBezTo>
                  <a:pt x="3093054" y="1800770"/>
                  <a:pt x="2874762" y="2041259"/>
                  <a:pt x="2858621" y="2057400"/>
                </a:cubicBezTo>
                <a:cubicBezTo>
                  <a:pt x="2841783" y="2074238"/>
                  <a:pt x="2819764" y="2085018"/>
                  <a:pt x="2801471" y="2100262"/>
                </a:cubicBezTo>
                <a:cubicBezTo>
                  <a:pt x="2734009" y="2156480"/>
                  <a:pt x="2668121" y="2214562"/>
                  <a:pt x="2601446" y="2271712"/>
                </a:cubicBezTo>
                <a:cubicBezTo>
                  <a:pt x="2461692" y="2391501"/>
                  <a:pt x="2518555" y="2349719"/>
                  <a:pt x="2329983" y="2471737"/>
                </a:cubicBezTo>
                <a:cubicBezTo>
                  <a:pt x="2306668" y="2486823"/>
                  <a:pt x="2285777" y="2509154"/>
                  <a:pt x="2258546" y="2514600"/>
                </a:cubicBezTo>
                <a:lnTo>
                  <a:pt x="2187108" y="2528887"/>
                </a:lnTo>
                <a:cubicBezTo>
                  <a:pt x="2091858" y="2514600"/>
                  <a:pt x="1993705" y="2513387"/>
                  <a:pt x="1901358" y="2486025"/>
                </a:cubicBezTo>
                <a:cubicBezTo>
                  <a:pt x="1863731" y="2474876"/>
                  <a:pt x="1704180" y="2330701"/>
                  <a:pt x="1687046" y="2314575"/>
                </a:cubicBezTo>
                <a:cubicBezTo>
                  <a:pt x="1377597" y="2023329"/>
                  <a:pt x="1676464" y="2304302"/>
                  <a:pt x="1501308" y="2114550"/>
                </a:cubicBezTo>
                <a:cubicBezTo>
                  <a:pt x="1464761" y="2074958"/>
                  <a:pt x="1423772" y="2039640"/>
                  <a:pt x="1387008" y="2000250"/>
                </a:cubicBezTo>
                <a:cubicBezTo>
                  <a:pt x="1323601" y="1932314"/>
                  <a:pt x="1203958" y="1783276"/>
                  <a:pt x="1172696" y="1714500"/>
                </a:cubicBezTo>
                <a:cubicBezTo>
                  <a:pt x="1148883" y="1662112"/>
                  <a:pt x="1122630" y="1610767"/>
                  <a:pt x="1101258" y="1557337"/>
                </a:cubicBezTo>
                <a:cubicBezTo>
                  <a:pt x="1093965" y="1539105"/>
                  <a:pt x="1091733" y="1519237"/>
                  <a:pt x="1086971" y="1500187"/>
                </a:cubicBezTo>
                <a:cubicBezTo>
                  <a:pt x="1082208" y="1452562"/>
                  <a:pt x="1070912" y="1405142"/>
                  <a:pt x="1072683" y="1357312"/>
                </a:cubicBezTo>
                <a:cubicBezTo>
                  <a:pt x="1086839" y="975112"/>
                  <a:pt x="1081757" y="866427"/>
                  <a:pt x="1144121" y="585787"/>
                </a:cubicBezTo>
                <a:cubicBezTo>
                  <a:pt x="1152640" y="547450"/>
                  <a:pt x="1160277" y="508744"/>
                  <a:pt x="1172696" y="471487"/>
                </a:cubicBezTo>
                <a:cubicBezTo>
                  <a:pt x="1184166" y="437078"/>
                  <a:pt x="1202088" y="405151"/>
                  <a:pt x="1215558" y="371475"/>
                </a:cubicBezTo>
                <a:cubicBezTo>
                  <a:pt x="1221151" y="357492"/>
                  <a:pt x="1223111" y="342083"/>
                  <a:pt x="1229846" y="328612"/>
                </a:cubicBezTo>
                <a:cubicBezTo>
                  <a:pt x="1252660" y="282983"/>
                  <a:pt x="1302296" y="194362"/>
                  <a:pt x="1344146" y="157162"/>
                </a:cubicBezTo>
                <a:cubicBezTo>
                  <a:pt x="1397181" y="110020"/>
                  <a:pt x="1413561" y="116918"/>
                  <a:pt x="1472733" y="100012"/>
                </a:cubicBezTo>
                <a:cubicBezTo>
                  <a:pt x="1579351" y="69550"/>
                  <a:pt x="1435219" y="94656"/>
                  <a:pt x="1644183" y="71437"/>
                </a:cubicBezTo>
                <a:cubicBezTo>
                  <a:pt x="1729908" y="76200"/>
                  <a:pt x="1817046" y="69511"/>
                  <a:pt x="1901358" y="85725"/>
                </a:cubicBezTo>
                <a:cubicBezTo>
                  <a:pt x="1958792" y="96770"/>
                  <a:pt x="2036743" y="149534"/>
                  <a:pt x="2072808" y="200025"/>
                </a:cubicBezTo>
                <a:cubicBezTo>
                  <a:pt x="2105090" y="245220"/>
                  <a:pt x="2140970" y="290210"/>
                  <a:pt x="2158533" y="342900"/>
                </a:cubicBezTo>
                <a:cubicBezTo>
                  <a:pt x="2177583" y="400050"/>
                  <a:pt x="2205779" y="454928"/>
                  <a:pt x="2215683" y="514350"/>
                </a:cubicBezTo>
                <a:lnTo>
                  <a:pt x="2244258" y="685800"/>
                </a:lnTo>
                <a:cubicBezTo>
                  <a:pt x="2234733" y="795337"/>
                  <a:pt x="2240406" y="907277"/>
                  <a:pt x="2215683" y="1014412"/>
                </a:cubicBezTo>
                <a:cubicBezTo>
                  <a:pt x="2210329" y="1037615"/>
                  <a:pt x="2178346" y="1044066"/>
                  <a:pt x="2158533" y="1057275"/>
                </a:cubicBezTo>
                <a:cubicBezTo>
                  <a:pt x="2046572" y="1131916"/>
                  <a:pt x="2131554" y="1077826"/>
                  <a:pt x="2015658" y="1114425"/>
                </a:cubicBezTo>
                <a:cubicBezTo>
                  <a:pt x="1948145" y="1135745"/>
                  <a:pt x="1883708" y="1166412"/>
                  <a:pt x="1815633" y="1185862"/>
                </a:cubicBezTo>
                <a:cubicBezTo>
                  <a:pt x="1783253" y="1195113"/>
                  <a:pt x="1748720" y="1193944"/>
                  <a:pt x="1715621" y="1200150"/>
                </a:cubicBezTo>
                <a:cubicBezTo>
                  <a:pt x="1598668" y="1222079"/>
                  <a:pt x="1394577" y="1281433"/>
                  <a:pt x="1301283" y="1285875"/>
                </a:cubicBezTo>
                <a:lnTo>
                  <a:pt x="1001246" y="1300162"/>
                </a:lnTo>
                <a:cubicBezTo>
                  <a:pt x="815508" y="1295400"/>
                  <a:pt x="629162" y="1301631"/>
                  <a:pt x="444033" y="1285875"/>
                </a:cubicBezTo>
                <a:cubicBezTo>
                  <a:pt x="403489" y="1282424"/>
                  <a:pt x="367514" y="1258124"/>
                  <a:pt x="329733" y="1243012"/>
                </a:cubicBezTo>
                <a:cubicBezTo>
                  <a:pt x="296057" y="1229542"/>
                  <a:pt x="261050" y="1218425"/>
                  <a:pt x="229721" y="1200150"/>
                </a:cubicBezTo>
                <a:cubicBezTo>
                  <a:pt x="203559" y="1184889"/>
                  <a:pt x="121262" y="1112688"/>
                  <a:pt x="101133" y="1085850"/>
                </a:cubicBezTo>
                <a:cubicBezTo>
                  <a:pt x="74175" y="1049907"/>
                  <a:pt x="53508" y="1009650"/>
                  <a:pt x="29695" y="971550"/>
                </a:cubicBezTo>
                <a:cubicBezTo>
                  <a:pt x="20170" y="938212"/>
                  <a:pt x="2203" y="906192"/>
                  <a:pt x="1120" y="871537"/>
                </a:cubicBezTo>
                <a:cubicBezTo>
                  <a:pt x="-2602" y="752438"/>
                  <a:pt x="3147" y="632875"/>
                  <a:pt x="15408" y="514350"/>
                </a:cubicBezTo>
                <a:cubicBezTo>
                  <a:pt x="17600" y="493165"/>
                  <a:pt x="35333" y="476663"/>
                  <a:pt x="43983" y="457200"/>
                </a:cubicBezTo>
                <a:cubicBezTo>
                  <a:pt x="54399" y="433763"/>
                  <a:pt x="63553" y="409776"/>
                  <a:pt x="72558" y="385762"/>
                </a:cubicBezTo>
                <a:cubicBezTo>
                  <a:pt x="84741" y="353275"/>
                  <a:pt x="92611" y="313122"/>
                  <a:pt x="115421" y="285750"/>
                </a:cubicBezTo>
                <a:cubicBezTo>
                  <a:pt x="159836" y="232452"/>
                  <a:pt x="261039" y="134359"/>
                  <a:pt x="329733" y="100012"/>
                </a:cubicBezTo>
                <a:cubicBezTo>
                  <a:pt x="351453" y="89152"/>
                  <a:pt x="377358" y="90487"/>
                  <a:pt x="401171" y="85725"/>
                </a:cubicBezTo>
                <a:cubicBezTo>
                  <a:pt x="529155" y="34531"/>
                  <a:pt x="415266" y="75057"/>
                  <a:pt x="544046" y="42862"/>
                </a:cubicBezTo>
                <a:cubicBezTo>
                  <a:pt x="726704" y="-2803"/>
                  <a:pt x="564078" y="27617"/>
                  <a:pt x="729783" y="0"/>
                </a:cubicBezTo>
                <a:cubicBezTo>
                  <a:pt x="1086971" y="9525"/>
                  <a:pt x="1444694" y="6828"/>
                  <a:pt x="1801346" y="28575"/>
                </a:cubicBezTo>
                <a:cubicBezTo>
                  <a:pt x="1837549" y="30782"/>
                  <a:pt x="1867682" y="57967"/>
                  <a:pt x="1901358" y="71437"/>
                </a:cubicBezTo>
                <a:cubicBezTo>
                  <a:pt x="1962948" y="96073"/>
                  <a:pt x="2087096" y="142875"/>
                  <a:pt x="2087096" y="142875"/>
                </a:cubicBezTo>
                <a:cubicBezTo>
                  <a:pt x="2110908" y="161925"/>
                  <a:pt x="2133551" y="182537"/>
                  <a:pt x="2158533" y="200025"/>
                </a:cubicBezTo>
                <a:cubicBezTo>
                  <a:pt x="2203379" y="231417"/>
                  <a:pt x="2239535" y="247669"/>
                  <a:pt x="2287121" y="271462"/>
                </a:cubicBezTo>
                <a:cubicBezTo>
                  <a:pt x="2352195" y="364425"/>
                  <a:pt x="2395910" y="417605"/>
                  <a:pt x="2444283" y="514350"/>
                </a:cubicBezTo>
                <a:cubicBezTo>
                  <a:pt x="2451018" y="527820"/>
                  <a:pt x="2454243" y="542787"/>
                  <a:pt x="2458571" y="557212"/>
                </a:cubicBezTo>
                <a:cubicBezTo>
                  <a:pt x="2460364" y="563188"/>
                  <a:pt x="2496960" y="687539"/>
                  <a:pt x="2501433" y="714375"/>
                </a:cubicBezTo>
                <a:cubicBezTo>
                  <a:pt x="2507745" y="752249"/>
                  <a:pt x="2510958" y="790575"/>
                  <a:pt x="2515721" y="828675"/>
                </a:cubicBezTo>
                <a:cubicBezTo>
                  <a:pt x="2510958" y="923925"/>
                  <a:pt x="2515935" y="1020165"/>
                  <a:pt x="2501433" y="1114425"/>
                </a:cubicBezTo>
                <a:cubicBezTo>
                  <a:pt x="2492572" y="1172020"/>
                  <a:pt x="2433057" y="1228088"/>
                  <a:pt x="2401421" y="1271587"/>
                </a:cubicBezTo>
                <a:cubicBezTo>
                  <a:pt x="2381221" y="1299361"/>
                  <a:pt x="2365725" y="1330495"/>
                  <a:pt x="2344271" y="1357312"/>
                </a:cubicBezTo>
                <a:cubicBezTo>
                  <a:pt x="2327441" y="1378349"/>
                  <a:pt x="2308846" y="1398530"/>
                  <a:pt x="2287121" y="1414462"/>
                </a:cubicBezTo>
                <a:cubicBezTo>
                  <a:pt x="2220463" y="1463344"/>
                  <a:pt x="2141295" y="1518218"/>
                  <a:pt x="2058521" y="1543050"/>
                </a:cubicBezTo>
                <a:cubicBezTo>
                  <a:pt x="2035261" y="1550028"/>
                  <a:pt x="2010896" y="1552575"/>
                  <a:pt x="1987083" y="1557337"/>
                </a:cubicBezTo>
                <a:cubicBezTo>
                  <a:pt x="1877546" y="1547812"/>
                  <a:pt x="1762779" y="1563531"/>
                  <a:pt x="1658471" y="1528762"/>
                </a:cubicBezTo>
                <a:cubicBezTo>
                  <a:pt x="1584368" y="1504061"/>
                  <a:pt x="1534541" y="1433648"/>
                  <a:pt x="1472733" y="1385887"/>
                </a:cubicBezTo>
                <a:cubicBezTo>
                  <a:pt x="1394653" y="1325553"/>
                  <a:pt x="1290222" y="1252075"/>
                  <a:pt x="1229846" y="1171575"/>
                </a:cubicBezTo>
                <a:cubicBezTo>
                  <a:pt x="1170321" y="1092209"/>
                  <a:pt x="1199234" y="1134844"/>
                  <a:pt x="1144121" y="1042987"/>
                </a:cubicBezTo>
                <a:cubicBezTo>
                  <a:pt x="1139358" y="1019175"/>
                  <a:pt x="1136223" y="994978"/>
                  <a:pt x="1129833" y="971550"/>
                </a:cubicBezTo>
                <a:cubicBezTo>
                  <a:pt x="1121908" y="942491"/>
                  <a:pt x="1105956" y="915577"/>
                  <a:pt x="1101258" y="885825"/>
                </a:cubicBezTo>
                <a:cubicBezTo>
                  <a:pt x="1091574" y="824489"/>
                  <a:pt x="1091733" y="762000"/>
                  <a:pt x="1086971" y="700087"/>
                </a:cubicBezTo>
                <a:cubicBezTo>
                  <a:pt x="1091733" y="581025"/>
                  <a:pt x="1085510" y="461012"/>
                  <a:pt x="1101258" y="342900"/>
                </a:cubicBezTo>
                <a:cubicBezTo>
                  <a:pt x="1107930" y="292860"/>
                  <a:pt x="1158381" y="262923"/>
                  <a:pt x="1186983" y="228600"/>
                </a:cubicBezTo>
                <a:cubicBezTo>
                  <a:pt x="1197976" y="215408"/>
                  <a:pt x="1203416" y="197879"/>
                  <a:pt x="1215558" y="185737"/>
                </a:cubicBezTo>
                <a:cubicBezTo>
                  <a:pt x="1252546" y="148749"/>
                  <a:pt x="1348437" y="97296"/>
                  <a:pt x="1387008" y="85725"/>
                </a:cubicBezTo>
                <a:cubicBezTo>
                  <a:pt x="1453417" y="65802"/>
                  <a:pt x="1519271" y="43633"/>
                  <a:pt x="1587033" y="28575"/>
                </a:cubicBezTo>
                <a:cubicBezTo>
                  <a:pt x="1610739" y="23307"/>
                  <a:pt x="1634353" y="17124"/>
                  <a:pt x="1658471" y="14287"/>
                </a:cubicBezTo>
                <a:cubicBezTo>
                  <a:pt x="1715426" y="7586"/>
                  <a:pt x="1772771" y="4762"/>
                  <a:pt x="1829921" y="0"/>
                </a:cubicBezTo>
                <a:cubicBezTo>
                  <a:pt x="2034708" y="9525"/>
                  <a:pt x="2239982" y="11550"/>
                  <a:pt x="2444283" y="28575"/>
                </a:cubicBezTo>
                <a:cubicBezTo>
                  <a:pt x="2469841" y="30705"/>
                  <a:pt x="2492284" y="46734"/>
                  <a:pt x="2515721" y="57150"/>
                </a:cubicBezTo>
                <a:cubicBezTo>
                  <a:pt x="2568485" y="80600"/>
                  <a:pt x="2660891" y="132030"/>
                  <a:pt x="2687171" y="171450"/>
                </a:cubicBezTo>
                <a:cubicBezTo>
                  <a:pt x="2725271" y="228599"/>
                  <a:pt x="2701459" y="204787"/>
                  <a:pt x="2758608" y="242887"/>
                </a:cubicBezTo>
                <a:cubicBezTo>
                  <a:pt x="2803942" y="310889"/>
                  <a:pt x="2776309" y="259027"/>
                  <a:pt x="2801471" y="342900"/>
                </a:cubicBezTo>
                <a:cubicBezTo>
                  <a:pt x="2810126" y="371750"/>
                  <a:pt x="2830046" y="428625"/>
                  <a:pt x="2830046" y="428625"/>
                </a:cubicBezTo>
                <a:cubicBezTo>
                  <a:pt x="2820143" y="775214"/>
                  <a:pt x="2855618" y="787294"/>
                  <a:pt x="2801471" y="985837"/>
                </a:cubicBezTo>
                <a:cubicBezTo>
                  <a:pt x="2792348" y="1019287"/>
                  <a:pt x="2788402" y="1054839"/>
                  <a:pt x="2772896" y="1085850"/>
                </a:cubicBezTo>
                <a:cubicBezTo>
                  <a:pt x="2745126" y="1141390"/>
                  <a:pt x="2728423" y="1215242"/>
                  <a:pt x="2672883" y="1243012"/>
                </a:cubicBezTo>
                <a:cubicBezTo>
                  <a:pt x="2644308" y="1257300"/>
                  <a:pt x="2615085" y="1270360"/>
                  <a:pt x="2587158" y="1285875"/>
                </a:cubicBezTo>
                <a:cubicBezTo>
                  <a:pt x="2572148" y="1294214"/>
                  <a:pt x="2560079" y="1307686"/>
                  <a:pt x="2544296" y="1314450"/>
                </a:cubicBezTo>
                <a:cubicBezTo>
                  <a:pt x="2500991" y="1333009"/>
                  <a:pt x="2384365" y="1340157"/>
                  <a:pt x="2358558" y="1343025"/>
                </a:cubicBezTo>
                <a:cubicBezTo>
                  <a:pt x="2296646" y="1333500"/>
                  <a:pt x="2233797" y="1328797"/>
                  <a:pt x="2172821" y="1314450"/>
                </a:cubicBezTo>
                <a:cubicBezTo>
                  <a:pt x="2144807" y="1307858"/>
                  <a:pt x="2097519" y="1273774"/>
                  <a:pt x="2072808" y="1257300"/>
                </a:cubicBezTo>
                <a:cubicBezTo>
                  <a:pt x="2048082" y="1224332"/>
                  <a:pt x="1987281" y="1145463"/>
                  <a:pt x="1972796" y="1114425"/>
                </a:cubicBezTo>
                <a:cubicBezTo>
                  <a:pt x="1937415" y="1038609"/>
                  <a:pt x="1930645" y="989395"/>
                  <a:pt x="1915646" y="914400"/>
                </a:cubicBezTo>
                <a:cubicBezTo>
                  <a:pt x="1934916" y="567545"/>
                  <a:pt x="1868729" y="530223"/>
                  <a:pt x="1972796" y="342900"/>
                </a:cubicBezTo>
                <a:cubicBezTo>
                  <a:pt x="1986282" y="318625"/>
                  <a:pt x="1997371" y="292361"/>
                  <a:pt x="2015658" y="271462"/>
                </a:cubicBezTo>
                <a:cubicBezTo>
                  <a:pt x="2031339" y="253541"/>
                  <a:pt x="2054378" y="243679"/>
                  <a:pt x="2072808" y="228600"/>
                </a:cubicBezTo>
                <a:cubicBezTo>
                  <a:pt x="2106791" y="200796"/>
                  <a:pt x="2134078" y="163538"/>
                  <a:pt x="2172821" y="142875"/>
                </a:cubicBezTo>
                <a:cubicBezTo>
                  <a:pt x="2213147" y="121368"/>
                  <a:pt x="2339690" y="106790"/>
                  <a:pt x="2387133" y="100012"/>
                </a:cubicBezTo>
                <a:cubicBezTo>
                  <a:pt x="2468096" y="109537"/>
                  <a:pt x="2552032" y="104851"/>
                  <a:pt x="2630021" y="128587"/>
                </a:cubicBezTo>
                <a:cubicBezTo>
                  <a:pt x="2680323" y="143896"/>
                  <a:pt x="2717555" y="200062"/>
                  <a:pt x="2744321" y="242887"/>
                </a:cubicBezTo>
                <a:cubicBezTo>
                  <a:pt x="2785359" y="308549"/>
                  <a:pt x="2828983" y="380454"/>
                  <a:pt x="2844333" y="457200"/>
                </a:cubicBezTo>
                <a:cubicBezTo>
                  <a:pt x="2863651" y="553786"/>
                  <a:pt x="2849602" y="506090"/>
                  <a:pt x="2887196" y="600075"/>
                </a:cubicBezTo>
                <a:cubicBezTo>
                  <a:pt x="2900818" y="681808"/>
                  <a:pt x="2915771" y="758418"/>
                  <a:pt x="2915771" y="842962"/>
                </a:cubicBezTo>
                <a:cubicBezTo>
                  <a:pt x="2915771" y="981157"/>
                  <a:pt x="2913995" y="1119673"/>
                  <a:pt x="2901483" y="1257300"/>
                </a:cubicBezTo>
                <a:cubicBezTo>
                  <a:pt x="2899555" y="1278511"/>
                  <a:pt x="2881915" y="1295150"/>
                  <a:pt x="2872908" y="1314450"/>
                </a:cubicBezTo>
                <a:cubicBezTo>
                  <a:pt x="2848573" y="1366597"/>
                  <a:pt x="2823381" y="1418401"/>
                  <a:pt x="2801471" y="1471612"/>
                </a:cubicBezTo>
                <a:cubicBezTo>
                  <a:pt x="2725651" y="1655748"/>
                  <a:pt x="2822934" y="1452957"/>
                  <a:pt x="2744321" y="1657350"/>
                </a:cubicBezTo>
                <a:cubicBezTo>
                  <a:pt x="2732852" y="1687168"/>
                  <a:pt x="2713746" y="1713585"/>
                  <a:pt x="2701458" y="1743075"/>
                </a:cubicBezTo>
                <a:cubicBezTo>
                  <a:pt x="2635013" y="1902543"/>
                  <a:pt x="2723534" y="1760796"/>
                  <a:pt x="2601446" y="1971675"/>
                </a:cubicBezTo>
                <a:cubicBezTo>
                  <a:pt x="2578750" y="2010878"/>
                  <a:pt x="2498732" y="2140586"/>
                  <a:pt x="2444283" y="2171700"/>
                </a:cubicBezTo>
                <a:cubicBezTo>
                  <a:pt x="2389856" y="2202801"/>
                  <a:pt x="2307756" y="2216150"/>
                  <a:pt x="2244258" y="2228850"/>
                </a:cubicBezTo>
                <a:lnTo>
                  <a:pt x="1815633" y="2214562"/>
                </a:lnTo>
                <a:cubicBezTo>
                  <a:pt x="1692264" y="2194374"/>
                  <a:pt x="1573348" y="2149506"/>
                  <a:pt x="1458446" y="2100262"/>
                </a:cubicBezTo>
                <a:cubicBezTo>
                  <a:pt x="1355059" y="2055953"/>
                  <a:pt x="1267810" y="2023195"/>
                  <a:pt x="1172696" y="1971675"/>
                </a:cubicBezTo>
                <a:cubicBezTo>
                  <a:pt x="1086467" y="1924968"/>
                  <a:pt x="998681" y="1880775"/>
                  <a:pt x="915521" y="1828800"/>
                </a:cubicBezTo>
                <a:cubicBezTo>
                  <a:pt x="877421" y="1804987"/>
                  <a:pt x="835125" y="1786844"/>
                  <a:pt x="801221" y="1757362"/>
                </a:cubicBezTo>
                <a:cubicBezTo>
                  <a:pt x="703268" y="1672185"/>
                  <a:pt x="608388" y="1576452"/>
                  <a:pt x="529758" y="1471612"/>
                </a:cubicBezTo>
                <a:cubicBezTo>
                  <a:pt x="476606" y="1400742"/>
                  <a:pt x="412213" y="1336535"/>
                  <a:pt x="372596" y="1257300"/>
                </a:cubicBezTo>
                <a:cubicBezTo>
                  <a:pt x="333372" y="1178851"/>
                  <a:pt x="356800" y="1217189"/>
                  <a:pt x="301158" y="1143000"/>
                </a:cubicBezTo>
                <a:cubicBezTo>
                  <a:pt x="288239" y="1104243"/>
                  <a:pt x="269329" y="1071138"/>
                  <a:pt x="301158" y="1028700"/>
                </a:cubicBezTo>
                <a:cubicBezTo>
                  <a:pt x="317820" y="1006484"/>
                  <a:pt x="347315" y="997328"/>
                  <a:pt x="372596" y="985837"/>
                </a:cubicBezTo>
                <a:cubicBezTo>
                  <a:pt x="400017" y="973373"/>
                  <a:pt x="430014" y="967556"/>
                  <a:pt x="458321" y="957262"/>
                </a:cubicBezTo>
                <a:cubicBezTo>
                  <a:pt x="569532" y="916821"/>
                  <a:pt x="493199" y="931471"/>
                  <a:pt x="629771" y="914400"/>
                </a:cubicBezTo>
                <a:cubicBezTo>
                  <a:pt x="672564" y="909051"/>
                  <a:pt x="715527" y="905151"/>
                  <a:pt x="758358" y="900112"/>
                </a:cubicBezTo>
                <a:lnTo>
                  <a:pt x="872658" y="885825"/>
                </a:lnTo>
                <a:cubicBezTo>
                  <a:pt x="1120308" y="904875"/>
                  <a:pt x="1369144" y="912167"/>
                  <a:pt x="1615608" y="942975"/>
                </a:cubicBezTo>
                <a:cubicBezTo>
                  <a:pt x="1639237" y="945929"/>
                  <a:pt x="1651942" y="974273"/>
                  <a:pt x="1672758" y="985837"/>
                </a:cubicBezTo>
                <a:cubicBezTo>
                  <a:pt x="1695178" y="998292"/>
                  <a:pt x="1720759" y="1003996"/>
                  <a:pt x="1744196" y="1014412"/>
                </a:cubicBezTo>
                <a:cubicBezTo>
                  <a:pt x="1844158" y="1058839"/>
                  <a:pt x="1808967" y="1058466"/>
                  <a:pt x="1944221" y="1143000"/>
                </a:cubicBezTo>
                <a:cubicBezTo>
                  <a:pt x="1971313" y="1159932"/>
                  <a:pt x="2002551" y="1169425"/>
                  <a:pt x="2029946" y="1185862"/>
                </a:cubicBezTo>
                <a:cubicBezTo>
                  <a:pt x="2106537" y="1231817"/>
                  <a:pt x="2156776" y="1306148"/>
                  <a:pt x="2215683" y="1371600"/>
                </a:cubicBezTo>
                <a:cubicBezTo>
                  <a:pt x="2220446" y="1385887"/>
                  <a:pt x="2224038" y="1400619"/>
                  <a:pt x="2229971" y="1414462"/>
                </a:cubicBezTo>
                <a:cubicBezTo>
                  <a:pt x="2238361" y="1434038"/>
                  <a:pt x="2253757" y="1450859"/>
                  <a:pt x="2258546" y="1471612"/>
                </a:cubicBezTo>
                <a:cubicBezTo>
                  <a:pt x="2268243" y="1513634"/>
                  <a:pt x="2268071" y="1557337"/>
                  <a:pt x="2272833" y="1600200"/>
                </a:cubicBezTo>
                <a:cubicBezTo>
                  <a:pt x="2268071" y="1685925"/>
                  <a:pt x="2270688" y="1772381"/>
                  <a:pt x="2258546" y="1857375"/>
                </a:cubicBezTo>
                <a:cubicBezTo>
                  <a:pt x="2256118" y="1874374"/>
                  <a:pt x="2239952" y="1886264"/>
                  <a:pt x="2229971" y="1900237"/>
                </a:cubicBezTo>
                <a:cubicBezTo>
                  <a:pt x="2202150" y="1939186"/>
                  <a:pt x="2180895" y="1969709"/>
                  <a:pt x="2144246" y="2000250"/>
                </a:cubicBezTo>
                <a:cubicBezTo>
                  <a:pt x="2131054" y="2011243"/>
                  <a:pt x="2114575" y="2017832"/>
                  <a:pt x="2101383" y="2028825"/>
                </a:cubicBezTo>
                <a:cubicBezTo>
                  <a:pt x="2085861" y="2041760"/>
                  <a:pt x="2075567" y="2060839"/>
                  <a:pt x="2058521" y="2071687"/>
                </a:cubicBezTo>
                <a:cubicBezTo>
                  <a:pt x="2022583" y="2094556"/>
                  <a:pt x="1982321" y="2109787"/>
                  <a:pt x="1944221" y="2128837"/>
                </a:cubicBezTo>
                <a:cubicBezTo>
                  <a:pt x="1925171" y="2138362"/>
                  <a:pt x="1907277" y="2150677"/>
                  <a:pt x="1887071" y="2157412"/>
                </a:cubicBezTo>
                <a:cubicBezTo>
                  <a:pt x="1858496" y="2166937"/>
                  <a:pt x="1829653" y="2175693"/>
                  <a:pt x="1801346" y="2185987"/>
                </a:cubicBezTo>
                <a:cubicBezTo>
                  <a:pt x="1777243" y="2194752"/>
                  <a:pt x="1754789" y="2208342"/>
                  <a:pt x="1729908" y="2214562"/>
                </a:cubicBezTo>
                <a:cubicBezTo>
                  <a:pt x="1678252" y="2227476"/>
                  <a:pt x="1625133" y="2233612"/>
                  <a:pt x="1572746" y="2243137"/>
                </a:cubicBezTo>
                <a:cubicBezTo>
                  <a:pt x="1386656" y="2232799"/>
                  <a:pt x="1345535" y="2287852"/>
                  <a:pt x="1258421" y="2171700"/>
                </a:cubicBezTo>
                <a:cubicBezTo>
                  <a:pt x="1245642" y="2154661"/>
                  <a:pt x="1239371" y="2133600"/>
                  <a:pt x="1229846" y="2114550"/>
                </a:cubicBezTo>
                <a:cubicBezTo>
                  <a:pt x="1239371" y="2066925"/>
                  <a:pt x="1236701" y="2015116"/>
                  <a:pt x="1258421" y="1971675"/>
                </a:cubicBezTo>
                <a:cubicBezTo>
                  <a:pt x="1267946" y="1952625"/>
                  <a:pt x="1297079" y="1953667"/>
                  <a:pt x="1315571" y="1943100"/>
                </a:cubicBezTo>
                <a:cubicBezTo>
                  <a:pt x="1392313" y="1899247"/>
                  <a:pt x="1321714" y="1923705"/>
                  <a:pt x="1415583" y="1900237"/>
                </a:cubicBezTo>
                <a:cubicBezTo>
                  <a:pt x="1429871" y="1890712"/>
                  <a:pt x="1442754" y="1878636"/>
                  <a:pt x="1458446" y="1871662"/>
                </a:cubicBezTo>
                <a:cubicBezTo>
                  <a:pt x="1494068" y="1855830"/>
                  <a:pt x="1559757" y="1838036"/>
                  <a:pt x="1601321" y="1828800"/>
                </a:cubicBezTo>
                <a:cubicBezTo>
                  <a:pt x="1625027" y="1823532"/>
                  <a:pt x="1649330" y="1820902"/>
                  <a:pt x="1672758" y="1814512"/>
                </a:cubicBezTo>
                <a:cubicBezTo>
                  <a:pt x="1701817" y="1806587"/>
                  <a:pt x="1729633" y="1794592"/>
                  <a:pt x="1758483" y="1785937"/>
                </a:cubicBezTo>
                <a:cubicBezTo>
                  <a:pt x="1798830" y="1773833"/>
                  <a:pt x="1846295" y="1765517"/>
                  <a:pt x="1887071" y="1757362"/>
                </a:cubicBezTo>
                <a:lnTo>
                  <a:pt x="2258546" y="1771650"/>
                </a:lnTo>
                <a:cubicBezTo>
                  <a:pt x="2295105" y="1778505"/>
                  <a:pt x="2316470" y="1818375"/>
                  <a:pt x="2344271" y="1843087"/>
                </a:cubicBezTo>
                <a:cubicBezTo>
                  <a:pt x="2420282" y="1910652"/>
                  <a:pt x="2371712" y="1879301"/>
                  <a:pt x="2444283" y="2000250"/>
                </a:cubicBezTo>
                <a:cubicBezTo>
                  <a:pt x="2458571" y="2024062"/>
                  <a:pt x="2474727" y="2046849"/>
                  <a:pt x="2487146" y="2071687"/>
                </a:cubicBezTo>
                <a:cubicBezTo>
                  <a:pt x="2497392" y="2092179"/>
                  <a:pt x="2511145" y="2153396"/>
                  <a:pt x="2515721" y="2171700"/>
                </a:cubicBezTo>
                <a:cubicBezTo>
                  <a:pt x="2497455" y="2281298"/>
                  <a:pt x="2531462" y="2334363"/>
                  <a:pt x="2444283" y="2371725"/>
                </a:cubicBezTo>
                <a:cubicBezTo>
                  <a:pt x="2426234" y="2379460"/>
                  <a:pt x="2406183" y="2381250"/>
                  <a:pt x="2387133" y="2386012"/>
                </a:cubicBezTo>
                <a:cubicBezTo>
                  <a:pt x="2344271" y="2381250"/>
                  <a:pt x="2298588" y="2387742"/>
                  <a:pt x="2258546" y="2371725"/>
                </a:cubicBezTo>
                <a:cubicBezTo>
                  <a:pt x="2244563" y="2366132"/>
                  <a:pt x="2244258" y="2343923"/>
                  <a:pt x="2244258" y="2328862"/>
                </a:cubicBezTo>
                <a:cubicBezTo>
                  <a:pt x="2244258" y="2285736"/>
                  <a:pt x="2258546" y="2200275"/>
                  <a:pt x="2258546" y="22002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4" name="Ellipse 3">
            <a:extLst>
              <a:ext uri="{FF2B5EF4-FFF2-40B4-BE49-F238E27FC236}">
                <a16:creationId xmlns:a16="http://schemas.microsoft.com/office/drawing/2014/main" id="{D662E4DF-DEFF-8643-B7FD-82BE015AD98A}"/>
              </a:ext>
            </a:extLst>
          </p:cNvPr>
          <p:cNvSpPr/>
          <p:nvPr/>
        </p:nvSpPr>
        <p:spPr>
          <a:xfrm>
            <a:off x="2473792" y="4125327"/>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54273" name="Tittel 1"/>
          <p:cNvSpPr>
            <a:spLocks noGrp="1"/>
          </p:cNvSpPr>
          <p:nvPr>
            <p:ph type="title" idx="4294967295"/>
          </p:nvPr>
        </p:nvSpPr>
        <p:spPr>
          <a:xfrm>
            <a:off x="2601023" y="1240732"/>
            <a:ext cx="7078237" cy="859064"/>
          </a:xfrm>
        </p:spPr>
        <p:txBody>
          <a:bodyPr>
            <a:normAutofit/>
          </a:bodyPr>
          <a:lstStyle/>
          <a:p>
            <a:pPr algn="ctr"/>
            <a:r>
              <a:rPr lang="nb-NO" altLang="nb-NO" sz="4000" b="1" dirty="0">
                <a:solidFill>
                  <a:srgbClr val="002060"/>
                </a:solidFill>
                <a:latin typeface="+mn-lt"/>
                <a:ea typeface="ＭＳ Ｐゴシック" panose="020B0600070205080204" pitchFamily="34" charset="-128"/>
              </a:rPr>
              <a:t>Gradert eksponering - </a:t>
            </a:r>
            <a:r>
              <a:rPr lang="nb-NO" altLang="nb-NO" sz="4000" b="1" dirty="0" err="1">
                <a:solidFill>
                  <a:srgbClr val="002060"/>
                </a:solidFill>
                <a:latin typeface="+mn-lt"/>
                <a:ea typeface="ＭＳ Ｐゴシック" panose="020B0600070205080204" pitchFamily="34" charset="-128"/>
              </a:rPr>
              <a:t>flooding</a:t>
            </a:r>
            <a:endParaRPr lang="nb-NO" altLang="nb-NO" sz="4000" b="1" dirty="0">
              <a:solidFill>
                <a:srgbClr val="002060"/>
              </a:solidFill>
              <a:latin typeface="+mn-lt"/>
              <a:ea typeface="ＭＳ Ｐゴシック" panose="020B0600070205080204" pitchFamily="34" charset="-128"/>
            </a:endParaRPr>
          </a:p>
        </p:txBody>
      </p:sp>
      <p:sp>
        <p:nvSpPr>
          <p:cNvPr id="13" name="Ellipse 12">
            <a:extLst>
              <a:ext uri="{FF2B5EF4-FFF2-40B4-BE49-F238E27FC236}">
                <a16:creationId xmlns:a16="http://schemas.microsoft.com/office/drawing/2014/main" id="{5F291162-2A78-4C4F-AE14-B7FB01652734}"/>
              </a:ext>
            </a:extLst>
          </p:cNvPr>
          <p:cNvSpPr/>
          <p:nvPr/>
        </p:nvSpPr>
        <p:spPr>
          <a:xfrm>
            <a:off x="2406809" y="4913493"/>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5" name="Ellipse 14">
            <a:extLst>
              <a:ext uri="{FF2B5EF4-FFF2-40B4-BE49-F238E27FC236}">
                <a16:creationId xmlns:a16="http://schemas.microsoft.com/office/drawing/2014/main" id="{26649B49-E40A-8F41-8D59-BC2A05D6AD8B}"/>
              </a:ext>
            </a:extLst>
          </p:cNvPr>
          <p:cNvSpPr/>
          <p:nvPr/>
        </p:nvSpPr>
        <p:spPr>
          <a:xfrm>
            <a:off x="2951055" y="3837760"/>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8" name="Ellipse 17">
            <a:extLst>
              <a:ext uri="{FF2B5EF4-FFF2-40B4-BE49-F238E27FC236}">
                <a16:creationId xmlns:a16="http://schemas.microsoft.com/office/drawing/2014/main" id="{55C35139-EA40-2040-9861-F8635E512D65}"/>
              </a:ext>
            </a:extLst>
          </p:cNvPr>
          <p:cNvSpPr/>
          <p:nvPr/>
        </p:nvSpPr>
        <p:spPr>
          <a:xfrm>
            <a:off x="1833183" y="3960683"/>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19" name="Ellipse 18">
            <a:extLst>
              <a:ext uri="{FF2B5EF4-FFF2-40B4-BE49-F238E27FC236}">
                <a16:creationId xmlns:a16="http://schemas.microsoft.com/office/drawing/2014/main" id="{5E2605D1-B1B7-3146-A461-559AA702BE6C}"/>
              </a:ext>
            </a:extLst>
          </p:cNvPr>
          <p:cNvSpPr/>
          <p:nvPr/>
        </p:nvSpPr>
        <p:spPr>
          <a:xfrm>
            <a:off x="1766200" y="4728934"/>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0" name="Ellipse 19">
            <a:extLst>
              <a:ext uri="{FF2B5EF4-FFF2-40B4-BE49-F238E27FC236}">
                <a16:creationId xmlns:a16="http://schemas.microsoft.com/office/drawing/2014/main" id="{4F1CB317-601D-4147-9817-D096A1AEC5E7}"/>
              </a:ext>
            </a:extLst>
          </p:cNvPr>
          <p:cNvSpPr/>
          <p:nvPr/>
        </p:nvSpPr>
        <p:spPr>
          <a:xfrm>
            <a:off x="3158205" y="4259567"/>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1" name="Ellipse 20">
            <a:extLst>
              <a:ext uri="{FF2B5EF4-FFF2-40B4-BE49-F238E27FC236}">
                <a16:creationId xmlns:a16="http://schemas.microsoft.com/office/drawing/2014/main" id="{9BE388F1-5004-544D-AA24-809874479D86}"/>
              </a:ext>
            </a:extLst>
          </p:cNvPr>
          <p:cNvSpPr/>
          <p:nvPr/>
        </p:nvSpPr>
        <p:spPr>
          <a:xfrm>
            <a:off x="2373651" y="3416023"/>
            <a:ext cx="133967" cy="1590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949"/>
          </a:p>
        </p:txBody>
      </p:sp>
      <p:sp>
        <p:nvSpPr>
          <p:cNvPr id="28" name="Eksplosjon 1 27">
            <a:extLst>
              <a:ext uri="{FF2B5EF4-FFF2-40B4-BE49-F238E27FC236}">
                <a16:creationId xmlns:a16="http://schemas.microsoft.com/office/drawing/2014/main" id="{ED6B191F-E847-4E42-B427-314D1D4E3427}"/>
              </a:ext>
            </a:extLst>
          </p:cNvPr>
          <p:cNvSpPr/>
          <p:nvPr/>
        </p:nvSpPr>
        <p:spPr>
          <a:xfrm>
            <a:off x="9036688" y="3209095"/>
            <a:ext cx="2218052" cy="2226060"/>
          </a:xfrm>
          <a:prstGeom prst="irregularSeal1">
            <a:avLst/>
          </a:prstGeom>
          <a:solidFill>
            <a:srgbClr val="FD5F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2000" b="1" dirty="0">
                <a:solidFill>
                  <a:sysClr val="windowText" lastClr="000000"/>
                </a:solidFill>
              </a:rPr>
              <a:t>Fobisk «objekt»</a:t>
            </a:r>
          </a:p>
        </p:txBody>
      </p:sp>
      <p:cxnSp>
        <p:nvCxnSpPr>
          <p:cNvPr id="29" name="Rett pil 28">
            <a:extLst>
              <a:ext uri="{FF2B5EF4-FFF2-40B4-BE49-F238E27FC236}">
                <a16:creationId xmlns:a16="http://schemas.microsoft.com/office/drawing/2014/main" id="{79E2A5B3-616A-D644-9D12-EA504F7D7B05}"/>
              </a:ext>
            </a:extLst>
          </p:cNvPr>
          <p:cNvCxnSpPr>
            <a:cxnSpLocks/>
          </p:cNvCxnSpPr>
          <p:nvPr/>
        </p:nvCxnSpPr>
        <p:spPr>
          <a:xfrm>
            <a:off x="5482544" y="4038113"/>
            <a:ext cx="613456" cy="0"/>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tt pil 29">
            <a:extLst>
              <a:ext uri="{FF2B5EF4-FFF2-40B4-BE49-F238E27FC236}">
                <a16:creationId xmlns:a16="http://schemas.microsoft.com/office/drawing/2014/main" id="{5FCE553B-A226-D64A-8BA8-D350E5BAC972}"/>
              </a:ext>
            </a:extLst>
          </p:cNvPr>
          <p:cNvCxnSpPr>
            <a:cxnSpLocks/>
          </p:cNvCxnSpPr>
          <p:nvPr/>
        </p:nvCxnSpPr>
        <p:spPr>
          <a:xfrm>
            <a:off x="6374084" y="4038113"/>
            <a:ext cx="632506" cy="0"/>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tt pil 30">
            <a:extLst>
              <a:ext uri="{FF2B5EF4-FFF2-40B4-BE49-F238E27FC236}">
                <a16:creationId xmlns:a16="http://schemas.microsoft.com/office/drawing/2014/main" id="{95C7C178-31D8-4644-A620-07C1078F9C5C}"/>
              </a:ext>
            </a:extLst>
          </p:cNvPr>
          <p:cNvCxnSpPr>
            <a:cxnSpLocks/>
          </p:cNvCxnSpPr>
          <p:nvPr/>
        </p:nvCxnSpPr>
        <p:spPr>
          <a:xfrm>
            <a:off x="7464661" y="4038113"/>
            <a:ext cx="1439309" cy="0"/>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31">
            <a:extLst>
              <a:ext uri="{FF2B5EF4-FFF2-40B4-BE49-F238E27FC236}">
                <a16:creationId xmlns:a16="http://schemas.microsoft.com/office/drawing/2014/main" id="{1E236725-E4E9-DD46-841F-A8CC0A3ECE83}"/>
              </a:ext>
            </a:extLst>
          </p:cNvPr>
          <p:cNvCxnSpPr>
            <a:cxnSpLocks/>
          </p:cNvCxnSpPr>
          <p:nvPr/>
        </p:nvCxnSpPr>
        <p:spPr>
          <a:xfrm>
            <a:off x="4716734" y="4038113"/>
            <a:ext cx="461056" cy="0"/>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882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39290F-F714-F444-A307-5F7D13C89873}"/>
              </a:ext>
            </a:extLst>
          </p:cNvPr>
          <p:cNvSpPr>
            <a:spLocks noGrp="1"/>
          </p:cNvSpPr>
          <p:nvPr>
            <p:ph type="title"/>
          </p:nvPr>
        </p:nvSpPr>
        <p:spPr>
          <a:xfrm>
            <a:off x="1981200" y="1877271"/>
            <a:ext cx="8229600" cy="1143000"/>
          </a:xfrm>
        </p:spPr>
        <p:txBody>
          <a:bodyPr>
            <a:normAutofit fontScale="90000"/>
          </a:bodyPr>
          <a:lstStyle/>
          <a:p>
            <a:r>
              <a:rPr lang="nb-NO" sz="4800" dirty="0"/>
              <a:t/>
            </a:r>
            <a:br>
              <a:rPr lang="nb-NO" sz="4800" dirty="0"/>
            </a:br>
            <a:r>
              <a:rPr kumimoji="0" lang="nb-NO" sz="3600" b="1" i="0" u="none" strike="noStrike" kern="1200" cap="none" spc="0" normalizeH="0" baseline="0" noProof="0" dirty="0">
                <a:ln>
                  <a:noFill/>
                </a:ln>
                <a:solidFill>
                  <a:schemeClr val="accent6">
                    <a:lumMod val="50000"/>
                  </a:schemeClr>
                </a:solidFill>
                <a:effectLst/>
                <a:uLnTx/>
                <a:uFillTx/>
                <a:latin typeface="Calibri" panose="020F0502020204030204" pitchFamily="34" charset="0"/>
                <a:ea typeface="+mj-ea"/>
                <a:cs typeface="+mj-cs"/>
              </a:rPr>
              <a:t>«et veikart for å avvikle institusjonalisering og tvangsinnleggelser i behandling»:</a:t>
            </a:r>
            <a:r>
              <a:rPr kumimoji="0" lang="nb-NO" sz="3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j-ea"/>
                <a:cs typeface="+mj-cs"/>
              </a:rPr>
              <a:t/>
            </a:r>
            <a:br>
              <a:rPr kumimoji="0" lang="nb-NO" sz="36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mj-ea"/>
                <a:cs typeface="+mj-cs"/>
              </a:rPr>
            </a:br>
            <a:r>
              <a:rPr lang="nb-NO" sz="4800" dirty="0"/>
              <a:t/>
            </a:r>
            <a:br>
              <a:rPr lang="nb-NO" sz="4800" dirty="0"/>
            </a:br>
            <a:r>
              <a:rPr lang="nb-NO" sz="4800" dirty="0"/>
              <a:t>Endre forholdet til smerte</a:t>
            </a:r>
            <a:br>
              <a:rPr lang="nb-NO" sz="4800" dirty="0"/>
            </a:br>
            <a:r>
              <a:rPr lang="nb-NO" sz="4800" dirty="0"/>
              <a:t> </a:t>
            </a:r>
            <a:br>
              <a:rPr lang="nb-NO" sz="4800" dirty="0"/>
            </a:br>
            <a:r>
              <a:rPr lang="nb-NO" sz="6700" dirty="0">
                <a:latin typeface="Arial Hebrew" pitchFamily="2" charset="-79"/>
                <a:cs typeface="Arial Hebrew" pitchFamily="2" charset="-79"/>
              </a:rPr>
              <a:t>II</a:t>
            </a:r>
          </a:p>
        </p:txBody>
      </p:sp>
      <p:sp>
        <p:nvSpPr>
          <p:cNvPr id="3" name="Plassholder for innhold 2">
            <a:extLst>
              <a:ext uri="{FF2B5EF4-FFF2-40B4-BE49-F238E27FC236}">
                <a16:creationId xmlns:a16="http://schemas.microsoft.com/office/drawing/2014/main" id="{82ABE1D5-810C-CE4F-8931-4814CBF4F000}"/>
              </a:ext>
            </a:extLst>
          </p:cNvPr>
          <p:cNvSpPr>
            <a:spLocks noGrp="1"/>
          </p:cNvSpPr>
          <p:nvPr>
            <p:ph idx="1"/>
          </p:nvPr>
        </p:nvSpPr>
        <p:spPr>
          <a:xfrm>
            <a:off x="438912" y="4684008"/>
            <a:ext cx="10991088" cy="2027688"/>
          </a:xfrm>
        </p:spPr>
        <p:txBody>
          <a:bodyPr>
            <a:normAutofit/>
          </a:bodyPr>
          <a:lstStyle/>
          <a:p>
            <a:pPr marL="0" indent="0" algn="ctr">
              <a:buNone/>
            </a:pPr>
            <a:r>
              <a:rPr lang="nb-NO" sz="4000" dirty="0"/>
              <a:t>KYR som «sikker base»</a:t>
            </a:r>
          </a:p>
          <a:p>
            <a:pPr marL="0" indent="0" algn="ctr">
              <a:buNone/>
            </a:pPr>
            <a:endParaRPr lang="nb-NO" sz="1000" dirty="0"/>
          </a:p>
          <a:p>
            <a:pPr marL="0" indent="0" algn="ctr">
              <a:buNone/>
            </a:pPr>
            <a:r>
              <a:rPr lang="nb-NO" sz="3600" dirty="0"/>
              <a:t>Samhandlingsstrategien (miljøterapien) i BET</a:t>
            </a:r>
          </a:p>
        </p:txBody>
      </p:sp>
    </p:spTree>
    <p:extLst>
      <p:ext uri="{BB962C8B-B14F-4D97-AF65-F5344CB8AC3E}">
        <p14:creationId xmlns:p14="http://schemas.microsoft.com/office/powerpoint/2010/main" val="221276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prstClr val="black"/>
                </a:solidFill>
              </a:rPr>
              <a:t>Redusert bruk av tvang</a:t>
            </a:r>
            <a:br>
              <a:rPr lang="nb-NO" dirty="0">
                <a:solidFill>
                  <a:prstClr val="black"/>
                </a:solidFill>
              </a:rPr>
            </a:br>
            <a:r>
              <a:rPr lang="nb-NO" sz="2200" dirty="0">
                <a:solidFill>
                  <a:prstClr val="black"/>
                </a:solidFill>
              </a:rPr>
              <a:t>(Tidsskrift for norsk psykologforening, 2016)</a:t>
            </a:r>
            <a:endParaRPr lang="nb-NO"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81200" y="2310126"/>
            <a:ext cx="8229600" cy="390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31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tekst 2">
            <a:extLst>
              <a:ext uri="{FF2B5EF4-FFF2-40B4-BE49-F238E27FC236}">
                <a16:creationId xmlns:a16="http://schemas.microsoft.com/office/drawing/2014/main" id="{9FEC00C8-2411-8A48-8035-60635F96DF4A}"/>
              </a:ext>
            </a:extLst>
          </p:cNvPr>
          <p:cNvSpPr>
            <a:spLocks noGrp="1"/>
          </p:cNvSpPr>
          <p:nvPr>
            <p:ph type="body" idx="4294967295"/>
          </p:nvPr>
        </p:nvSpPr>
        <p:spPr>
          <a:xfrm>
            <a:off x="859361" y="1918867"/>
            <a:ext cx="11093827" cy="5758353"/>
          </a:xfrm>
        </p:spPr>
        <p:txBody>
          <a:bodyPr>
            <a:noAutofit/>
          </a:bodyPr>
          <a:lstStyle/>
          <a:p>
            <a:pPr>
              <a:spcAft>
                <a:spcPts val="1800"/>
              </a:spcAft>
              <a:buFont typeface="Wingdings" pitchFamily="2" charset="2"/>
              <a:buChar char="Ø"/>
            </a:pPr>
            <a:r>
              <a:rPr lang="nb-NO" altLang="nb-NO" sz="2800" dirty="0">
                <a:latin typeface="+mn-lt"/>
                <a:ea typeface="ＭＳ Ｐゴシック" panose="020B0600070205080204" pitchFamily="34" charset="-128"/>
              </a:rPr>
              <a:t>Evaluering periodene: </a:t>
            </a:r>
            <a:r>
              <a:rPr lang="nb-NO" altLang="nb-NO" sz="2800" b="1" dirty="0">
                <a:latin typeface="+mn-lt"/>
                <a:ea typeface="ＭＳ Ｐゴシック" panose="020B0600070205080204" pitchFamily="34" charset="-128"/>
              </a:rPr>
              <a:t>2006–2008</a:t>
            </a:r>
            <a:r>
              <a:rPr lang="nb-NO" altLang="nb-NO" sz="2800" dirty="0">
                <a:latin typeface="+mn-lt"/>
                <a:ea typeface="ＭＳ Ｐゴシック" panose="020B0600070205080204" pitchFamily="34" charset="-128"/>
              </a:rPr>
              <a:t> </a:t>
            </a:r>
            <a:r>
              <a:rPr lang="nb-NO" altLang="nb-NO" sz="2800" dirty="0">
                <a:latin typeface="+mn-lt"/>
                <a:ea typeface="ＭＳ Ｐゴシック" panose="020B0600070205080204" pitchFamily="34" charset="-128"/>
                <a:sym typeface="Wingdings" panose="05000000000000000000" pitchFamily="2" charset="2"/>
              </a:rPr>
              <a:t></a:t>
            </a:r>
            <a:r>
              <a:rPr lang="nb-NO" altLang="nb-NO" sz="2800" dirty="0">
                <a:latin typeface="+mn-lt"/>
                <a:ea typeface="ＭＳ Ｐゴシック" panose="020B0600070205080204" pitchFamily="34" charset="-128"/>
              </a:rPr>
              <a:t> </a:t>
            </a:r>
            <a:r>
              <a:rPr lang="nb-NO" altLang="nb-NO" sz="2800" b="1" dirty="0">
                <a:latin typeface="+mn-lt"/>
                <a:ea typeface="ＭＳ Ｐゴシック" panose="020B0600070205080204" pitchFamily="34" charset="-128"/>
              </a:rPr>
              <a:t>2009–2011</a:t>
            </a:r>
            <a:r>
              <a:rPr lang="nb-NO" altLang="nb-NO" sz="2800" dirty="0">
                <a:latin typeface="+mn-lt"/>
                <a:ea typeface="ＭＳ Ｐゴシック" panose="020B0600070205080204" pitchFamily="34" charset="-128"/>
              </a:rPr>
              <a:t> </a:t>
            </a:r>
            <a:r>
              <a:rPr lang="nb-NO" altLang="nb-NO" sz="2800" dirty="0">
                <a:latin typeface="+mn-lt"/>
                <a:ea typeface="ＭＳ Ｐゴシック" panose="020B0600070205080204" pitchFamily="34" charset="-128"/>
                <a:sym typeface="Wingdings" panose="05000000000000000000" pitchFamily="2" charset="2"/>
              </a:rPr>
              <a:t></a:t>
            </a:r>
            <a:r>
              <a:rPr lang="nb-NO" altLang="nb-NO" sz="2800" dirty="0">
                <a:latin typeface="+mn-lt"/>
                <a:ea typeface="ＭＳ Ｐゴシック" panose="020B0600070205080204" pitchFamily="34" charset="-128"/>
              </a:rPr>
              <a:t> </a:t>
            </a:r>
            <a:r>
              <a:rPr lang="nb-NO" altLang="nb-NO" sz="2800" b="1" dirty="0">
                <a:latin typeface="+mn-lt"/>
                <a:ea typeface="ＭＳ Ｐゴシック" panose="020B0600070205080204" pitchFamily="34" charset="-128"/>
              </a:rPr>
              <a:t>2012–2014</a:t>
            </a:r>
            <a:r>
              <a:rPr lang="nb-NO" altLang="nb-NO" sz="2800" dirty="0">
                <a:latin typeface="+mn-lt"/>
                <a:ea typeface="ＭＳ Ｐゴシック" panose="020B0600070205080204" pitchFamily="34" charset="-128"/>
              </a:rPr>
              <a:t> </a:t>
            </a:r>
          </a:p>
          <a:p>
            <a:pPr>
              <a:spcAft>
                <a:spcPts val="1800"/>
              </a:spcAft>
              <a:buFont typeface="Wingdings" pitchFamily="2" charset="2"/>
              <a:buChar char="Ø"/>
            </a:pPr>
            <a:r>
              <a:rPr lang="nb-NO" altLang="nb-NO" sz="2800" dirty="0">
                <a:latin typeface="+mn-lt"/>
                <a:ea typeface="ＭＳ Ｐゴシック" panose="020B0600070205080204" pitchFamily="34" charset="-128"/>
              </a:rPr>
              <a:t>Gjennomsnittlig antall tvangsvedtak per pasient - redusert med 99 % </a:t>
            </a:r>
          </a:p>
          <a:p>
            <a:pPr>
              <a:spcAft>
                <a:spcPts val="1800"/>
              </a:spcAft>
              <a:buFont typeface="Wingdings" pitchFamily="2" charset="2"/>
              <a:buChar char="Ø"/>
            </a:pPr>
            <a:r>
              <a:rPr lang="nb-NO" altLang="nb-NO" sz="2800" dirty="0">
                <a:latin typeface="+mn-lt"/>
                <a:ea typeface="ＭＳ Ｐゴシック" panose="020B0600070205080204" pitchFamily="34" charset="-128"/>
              </a:rPr>
              <a:t>Andelen pasienter med minst ett tvangsvedtak - redusert med 74 % </a:t>
            </a:r>
          </a:p>
          <a:p>
            <a:pPr>
              <a:spcAft>
                <a:spcPts val="1800"/>
              </a:spcAft>
              <a:buFont typeface="Wingdings" pitchFamily="2" charset="2"/>
              <a:buChar char="Ø"/>
            </a:pPr>
            <a:r>
              <a:rPr lang="nb-NO" altLang="nb-NO" sz="2800" dirty="0">
                <a:latin typeface="+mn-lt"/>
                <a:ea typeface="ＭＳ Ｐゴシック" panose="020B0600070205080204" pitchFamily="34" charset="-128"/>
              </a:rPr>
              <a:t>Andelen pasienter med minst seks vedtak gikk ned fra 40 % til 0 %</a:t>
            </a:r>
          </a:p>
          <a:p>
            <a:pPr>
              <a:spcAft>
                <a:spcPts val="1800"/>
              </a:spcAft>
              <a:buFont typeface="Wingdings" pitchFamily="2" charset="2"/>
              <a:buChar char="Ø"/>
            </a:pPr>
            <a:r>
              <a:rPr lang="nb-NO" altLang="nb-NO" sz="2800" dirty="0">
                <a:latin typeface="+mn-lt"/>
                <a:ea typeface="ＭＳ Ｐゴシック" panose="020B0600070205080204" pitchFamily="34" charset="-128"/>
              </a:rPr>
              <a:t>Ingen tilsvarende endringer ved annen langtidsseksjon i samme HF</a:t>
            </a:r>
          </a:p>
          <a:p>
            <a:pPr>
              <a:spcAft>
                <a:spcPts val="1800"/>
              </a:spcAft>
              <a:buFont typeface="Wingdings" pitchFamily="2" charset="2"/>
              <a:buChar char="Ø"/>
            </a:pPr>
            <a:r>
              <a:rPr lang="nb-NO" altLang="nb-NO" sz="2800" dirty="0">
                <a:latin typeface="+mn-lt"/>
                <a:ea typeface="ＭＳ Ｐゴシック" panose="020B0600070205080204" pitchFamily="34" charset="-128"/>
              </a:rPr>
              <a:t>Nedgangen tydeligst for medikamentelle og mekaniske tvangsmidler</a:t>
            </a:r>
          </a:p>
          <a:p>
            <a:pPr>
              <a:spcAft>
                <a:spcPts val="1800"/>
              </a:spcAft>
              <a:buFont typeface="Wingdings" pitchFamily="2" charset="2"/>
              <a:buChar char="Ø"/>
            </a:pPr>
            <a:endParaRPr lang="nb-NO" altLang="nb-NO" sz="2800" dirty="0">
              <a:latin typeface="+mn-lt"/>
              <a:ea typeface="ＭＳ Ｐゴシック" panose="020B0600070205080204" pitchFamily="34" charset="-128"/>
            </a:endParaRPr>
          </a:p>
        </p:txBody>
      </p:sp>
      <p:sp>
        <p:nvSpPr>
          <p:cNvPr id="18433" name="Tittel 1">
            <a:extLst>
              <a:ext uri="{FF2B5EF4-FFF2-40B4-BE49-F238E27FC236}">
                <a16:creationId xmlns:a16="http://schemas.microsoft.com/office/drawing/2014/main" id="{7F9866C4-88B3-0C47-9FBE-9FDF652F2ACA}"/>
              </a:ext>
            </a:extLst>
          </p:cNvPr>
          <p:cNvSpPr>
            <a:spLocks noGrp="1"/>
          </p:cNvSpPr>
          <p:nvPr>
            <p:ph type="title" idx="4294967295"/>
          </p:nvPr>
        </p:nvSpPr>
        <p:spPr>
          <a:xfrm>
            <a:off x="1330920" y="592835"/>
            <a:ext cx="9472061" cy="1144302"/>
          </a:xfrm>
        </p:spPr>
        <p:txBody>
          <a:bodyPr>
            <a:noAutofit/>
          </a:bodyPr>
          <a:lstStyle/>
          <a:p>
            <a:r>
              <a:rPr lang="nb-NO" altLang="nb-NO" sz="4000" b="1" dirty="0">
                <a:solidFill>
                  <a:srgbClr val="002060"/>
                </a:solidFill>
                <a:latin typeface="+mn-lt"/>
                <a:ea typeface="ＭＳ Ｐゴシック" panose="020B0600070205080204" pitchFamily="34" charset="-128"/>
              </a:rPr>
              <a:t>KYR-studien: Endringer i § 4 tvangsvedtak </a:t>
            </a:r>
          </a:p>
        </p:txBody>
      </p:sp>
    </p:spTree>
    <p:extLst>
      <p:ext uri="{BB962C8B-B14F-4D97-AF65-F5344CB8AC3E}">
        <p14:creationId xmlns:p14="http://schemas.microsoft.com/office/powerpoint/2010/main" val="26292098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tel 1">
            <a:extLst>
              <a:ext uri="{FF2B5EF4-FFF2-40B4-BE49-F238E27FC236}">
                <a16:creationId xmlns:a16="http://schemas.microsoft.com/office/drawing/2014/main" id="{1CEE216C-D20E-3045-87FA-C2C1A6670BB6}"/>
              </a:ext>
            </a:extLst>
          </p:cNvPr>
          <p:cNvSpPr>
            <a:spLocks noGrp="1"/>
          </p:cNvSpPr>
          <p:nvPr>
            <p:ph type="title"/>
          </p:nvPr>
        </p:nvSpPr>
        <p:spPr>
          <a:xfrm>
            <a:off x="2179501" y="395821"/>
            <a:ext cx="8721027" cy="1143186"/>
          </a:xfrm>
        </p:spPr>
        <p:txBody>
          <a:bodyPr>
            <a:normAutofit fontScale="90000"/>
          </a:bodyPr>
          <a:lstStyle/>
          <a:p>
            <a:r>
              <a:rPr lang="en-US" altLang="nb-NO" sz="3600" b="1" dirty="0">
                <a:solidFill>
                  <a:srgbClr val="002060"/>
                </a:solidFill>
                <a:latin typeface="+mn-lt"/>
                <a:ea typeface="ＭＳ Ｐゴシック" panose="020B0600070205080204" pitchFamily="34" charset="-128"/>
              </a:rPr>
              <a:t>Medication costs (n=all patients at the ward)</a:t>
            </a:r>
          </a:p>
        </p:txBody>
      </p:sp>
      <p:graphicFrame>
        <p:nvGraphicFramePr>
          <p:cNvPr id="4" name="Diagram 3">
            <a:extLst>
              <a:ext uri="{FF2B5EF4-FFF2-40B4-BE49-F238E27FC236}">
                <a16:creationId xmlns:a16="http://schemas.microsoft.com/office/drawing/2014/main" id="{47DB6575-4F45-404C-BAAD-534291DB3894}"/>
              </a:ext>
            </a:extLst>
          </p:cNvPr>
          <p:cNvGraphicFramePr>
            <a:graphicFrameLocks/>
          </p:cNvGraphicFramePr>
          <p:nvPr/>
        </p:nvGraphicFramePr>
        <p:xfrm>
          <a:off x="1291472" y="1389428"/>
          <a:ext cx="10011266" cy="5369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39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4">
            <a:extLst>
              <a:ext uri="{FF2B5EF4-FFF2-40B4-BE49-F238E27FC236}">
                <a16:creationId xmlns:a16="http://schemas.microsoft.com/office/drawing/2014/main" id="{E02E148F-1204-4241-89ED-2163895EE6D1}"/>
              </a:ext>
            </a:extLst>
          </p:cNvPr>
          <p:cNvSpPr>
            <a:spLocks noChangeArrowheads="1"/>
          </p:cNvSpPr>
          <p:nvPr/>
        </p:nvSpPr>
        <p:spPr bwMode="auto">
          <a:xfrm>
            <a:off x="1392912" y="1217718"/>
            <a:ext cx="9372600" cy="3911840"/>
          </a:xfrm>
          <a:prstGeom prst="rect">
            <a:avLst/>
          </a:prstGeom>
          <a:solidFill>
            <a:schemeClr val="accent1">
              <a:lumMod val="40000"/>
              <a:lumOff val="60000"/>
            </a:schemeClr>
          </a:solidFill>
          <a:ln w="9525">
            <a:noFill/>
            <a:miter lim="800000"/>
            <a:headEnd/>
            <a:tailEnd/>
          </a:ln>
        </p:spPr>
        <p:txBody>
          <a:bodyPr lIns="89995" tIns="46798" rIns="89995" bIns="46798"/>
          <a:lstStyle/>
          <a:p>
            <a:pPr algn="ctr">
              <a:lnSpc>
                <a:spcPct val="150000"/>
              </a:lnSpc>
              <a:spcBef>
                <a:spcPts val="501"/>
              </a:spcBef>
              <a:spcAft>
                <a:spcPts val="79"/>
              </a:spcAft>
              <a:defRPr/>
            </a:pPr>
            <a:r>
              <a:rPr lang="en-US" sz="2800" b="1" dirty="0">
                <a:latin typeface="Ayuthaya" charset="0"/>
                <a:ea typeface="ＭＳ Ｐゴシック" charset="0"/>
                <a:cs typeface="ＭＳ Ｐゴシック" charset="0"/>
              </a:rPr>
              <a:t>Give a man a fish </a:t>
            </a:r>
          </a:p>
          <a:p>
            <a:pPr algn="ctr">
              <a:lnSpc>
                <a:spcPct val="150000"/>
              </a:lnSpc>
              <a:spcBef>
                <a:spcPts val="501"/>
              </a:spcBef>
              <a:spcAft>
                <a:spcPts val="501"/>
              </a:spcAft>
              <a:defRPr/>
            </a:pPr>
            <a:r>
              <a:rPr lang="en-US" sz="2800" b="1" dirty="0">
                <a:latin typeface="Ayuthaya" charset="0"/>
                <a:ea typeface="ＭＳ Ｐゴシック" charset="0"/>
                <a:cs typeface="ＭＳ Ｐゴシック" charset="0"/>
              </a:rPr>
              <a:t>and you feed him for a day</a:t>
            </a:r>
          </a:p>
          <a:p>
            <a:pPr algn="ctr">
              <a:lnSpc>
                <a:spcPct val="150000"/>
              </a:lnSpc>
              <a:spcBef>
                <a:spcPts val="501"/>
              </a:spcBef>
              <a:spcAft>
                <a:spcPts val="501"/>
              </a:spcAft>
              <a:defRPr/>
            </a:pPr>
            <a:endParaRPr lang="en-US" sz="2800" b="1" dirty="0">
              <a:latin typeface="Ayuthaya" charset="0"/>
              <a:ea typeface="ＭＳ Ｐゴシック" charset="0"/>
              <a:cs typeface="ＭＳ Ｐゴシック" charset="0"/>
            </a:endParaRPr>
          </a:p>
          <a:p>
            <a:pPr algn="ctr">
              <a:lnSpc>
                <a:spcPct val="150000"/>
              </a:lnSpc>
              <a:spcBef>
                <a:spcPts val="501"/>
              </a:spcBef>
              <a:spcAft>
                <a:spcPts val="79"/>
              </a:spcAft>
              <a:defRPr/>
            </a:pPr>
            <a:r>
              <a:rPr lang="en-US" sz="2800" b="1" dirty="0">
                <a:latin typeface="Ayuthaya" charset="0"/>
                <a:ea typeface="ＭＳ Ｐゴシック" charset="0"/>
                <a:cs typeface="ＭＳ Ｐゴシック" charset="0"/>
              </a:rPr>
              <a:t>Teach a man to fish </a:t>
            </a:r>
          </a:p>
          <a:p>
            <a:pPr algn="ctr">
              <a:lnSpc>
                <a:spcPct val="150000"/>
              </a:lnSpc>
              <a:spcBef>
                <a:spcPts val="501"/>
              </a:spcBef>
              <a:spcAft>
                <a:spcPts val="501"/>
              </a:spcAft>
              <a:defRPr/>
            </a:pPr>
            <a:r>
              <a:rPr lang="en-US" sz="2800" b="1" dirty="0">
                <a:latin typeface="Ayuthaya" charset="0"/>
                <a:ea typeface="ＭＳ Ｐゴシック" charset="0"/>
                <a:cs typeface="ＭＳ Ｐゴシック" charset="0"/>
              </a:rPr>
              <a:t>and you feed him for a lifetime	</a:t>
            </a:r>
          </a:p>
          <a:p>
            <a:pPr algn="ctr">
              <a:lnSpc>
                <a:spcPct val="150000"/>
              </a:lnSpc>
              <a:spcBef>
                <a:spcPts val="501"/>
              </a:spcBef>
              <a:spcAft>
                <a:spcPts val="501"/>
              </a:spcAft>
              <a:defRPr/>
            </a:pPr>
            <a:endParaRPr lang="en-US" sz="2800" b="1" dirty="0">
              <a:latin typeface="Ayuthaya" charset="0"/>
              <a:ea typeface="ＭＳ Ｐゴシック" charset="0"/>
              <a:cs typeface="ＭＳ Ｐゴシック" charset="0"/>
            </a:endParaRPr>
          </a:p>
        </p:txBody>
      </p:sp>
      <p:sp>
        <p:nvSpPr>
          <p:cNvPr id="20484" name="Plassholder for lysbildenummer 4">
            <a:extLst>
              <a:ext uri="{FF2B5EF4-FFF2-40B4-BE49-F238E27FC236}">
                <a16:creationId xmlns:a16="http://schemas.microsoft.com/office/drawing/2014/main" id="{3635B9D4-9FB4-7B4D-8B8C-C6865F4F95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522442" indent="-200939">
              <a:defRPr>
                <a:solidFill>
                  <a:schemeClr val="tx1"/>
                </a:solidFill>
                <a:latin typeface="Arial" panose="020B0604020202020204" pitchFamily="34" charset="0"/>
                <a:ea typeface="ＭＳ Ｐゴシック" panose="020B0600070205080204" pitchFamily="34" charset="-128"/>
              </a:defRPr>
            </a:lvl2pPr>
            <a:lvl3pPr marL="803758" indent="-160752">
              <a:defRPr>
                <a:solidFill>
                  <a:schemeClr val="tx1"/>
                </a:solidFill>
                <a:latin typeface="Arial" panose="020B0604020202020204" pitchFamily="34" charset="0"/>
                <a:ea typeface="ＭＳ Ｐゴシック" panose="020B0600070205080204" pitchFamily="34" charset="-128"/>
              </a:defRPr>
            </a:lvl3pPr>
            <a:lvl4pPr marL="1125261" indent="-160752">
              <a:defRPr>
                <a:solidFill>
                  <a:schemeClr val="tx1"/>
                </a:solidFill>
                <a:latin typeface="Arial" panose="020B0604020202020204" pitchFamily="34" charset="0"/>
                <a:ea typeface="ＭＳ Ｐゴシック" panose="020B0600070205080204" pitchFamily="34" charset="-128"/>
              </a:defRPr>
            </a:lvl4pPr>
            <a:lvl5pPr marL="1446764" indent="-160752">
              <a:defRPr>
                <a:solidFill>
                  <a:schemeClr val="tx1"/>
                </a:solidFill>
                <a:latin typeface="Arial" panose="020B0604020202020204" pitchFamily="34" charset="0"/>
                <a:ea typeface="ＭＳ Ｐゴシック" panose="020B0600070205080204" pitchFamily="34" charset="-128"/>
              </a:defRPr>
            </a:lvl5pPr>
            <a:lvl6pPr marL="1768267" indent="-1607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089770" indent="-1607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411273" indent="-1607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2732776" indent="-1607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A63820-D030-434C-9E0C-1AAEDB295F8E}" type="slidenum">
              <a:rPr lang="nb-NO" altLang="nb-NO" smtClean="0">
                <a:solidFill>
                  <a:srgbClr val="898989"/>
                </a:solidFill>
              </a:rPr>
              <a:pPr/>
              <a:t>2</a:t>
            </a:fld>
            <a:endParaRPr lang="nb-NO" altLang="nb-NO">
              <a:solidFill>
                <a:srgbClr val="898989"/>
              </a:solidFill>
            </a:endParaRPr>
          </a:p>
        </p:txBody>
      </p:sp>
      <p:sp>
        <p:nvSpPr>
          <p:cNvPr id="20483" name="TekstSylinder 3">
            <a:extLst>
              <a:ext uri="{FF2B5EF4-FFF2-40B4-BE49-F238E27FC236}">
                <a16:creationId xmlns:a16="http://schemas.microsoft.com/office/drawing/2014/main" id="{25535CB2-859E-2B46-AA00-9F2FE6FDED26}"/>
              </a:ext>
            </a:extLst>
          </p:cNvPr>
          <p:cNvSpPr txBox="1">
            <a:spLocks noChangeArrowheads="1"/>
          </p:cNvSpPr>
          <p:nvPr/>
        </p:nvSpPr>
        <p:spPr bwMode="auto">
          <a:xfrm>
            <a:off x="9202277" y="5808170"/>
            <a:ext cx="1656223"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nb-NO" altLang="nb-NO" sz="1688" dirty="0"/>
              <a:t>Kinesisk ordtak</a:t>
            </a:r>
          </a:p>
        </p:txBody>
      </p:sp>
    </p:spTree>
    <p:extLst>
      <p:ext uri="{BB962C8B-B14F-4D97-AF65-F5344CB8AC3E}">
        <p14:creationId xmlns:p14="http://schemas.microsoft.com/office/powerpoint/2010/main" val="215975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DEE72704-F778-864A-AFE6-E174EF4B89D2}"/>
              </a:ext>
            </a:extLst>
          </p:cNvPr>
          <p:cNvSpPr>
            <a:spLocks noChangeArrowheads="1"/>
          </p:cNvSpPr>
          <p:nvPr/>
        </p:nvSpPr>
        <p:spPr bwMode="auto">
          <a:xfrm>
            <a:off x="3216265" y="2184781"/>
            <a:ext cx="5833152" cy="2828939"/>
          </a:xfrm>
          <a:prstGeom prst="rtTriangle">
            <a:avLst/>
          </a:prstGeom>
          <a:solidFill>
            <a:schemeClr val="tx1"/>
          </a:solidFill>
          <a:ln w="9525">
            <a:solidFill>
              <a:schemeClr val="tx1"/>
            </a:solidFill>
            <a:miter lim="800000"/>
            <a:headEnd/>
            <a:tailEnd/>
          </a:ln>
        </p:spPr>
        <p:txBody>
          <a:bodyPr wrap="none" lIns="91422" tIns="45712" rIns="91422" bIns="45712" anchor="ct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0"/>
              </a:spcBef>
              <a:buClrTx/>
              <a:buFontTx/>
              <a:buNone/>
              <a:defRPr/>
            </a:pPr>
            <a:endParaRPr lang="nn-NO" altLang="nb-NO" sz="1300" dirty="0">
              <a:solidFill>
                <a:srgbClr val="000000"/>
              </a:solidFill>
              <a:latin typeface="Arial" pitchFamily="34" charset="0"/>
            </a:endParaRPr>
          </a:p>
        </p:txBody>
      </p:sp>
      <p:sp>
        <p:nvSpPr>
          <p:cNvPr id="52227" name="AutoShape 3">
            <a:extLst>
              <a:ext uri="{FF2B5EF4-FFF2-40B4-BE49-F238E27FC236}">
                <a16:creationId xmlns:a16="http://schemas.microsoft.com/office/drawing/2014/main" id="{1540C429-C80A-1F4D-885D-C679CF5BAC03}"/>
              </a:ext>
            </a:extLst>
          </p:cNvPr>
          <p:cNvSpPr>
            <a:spLocks noChangeArrowheads="1"/>
          </p:cNvSpPr>
          <p:nvPr/>
        </p:nvSpPr>
        <p:spPr bwMode="auto">
          <a:xfrm rot="10800000">
            <a:off x="3216265" y="2204876"/>
            <a:ext cx="5833152" cy="2827822"/>
          </a:xfrm>
          <a:prstGeom prst="rtTriangle">
            <a:avLst/>
          </a:prstGeom>
          <a:solidFill>
            <a:schemeClr val="bg1"/>
          </a:solidFill>
          <a:ln w="9525">
            <a:solidFill>
              <a:schemeClr val="tx1"/>
            </a:solidFill>
            <a:miter lim="800000"/>
            <a:headEnd/>
            <a:tailEnd/>
          </a:ln>
        </p:spPr>
        <p:txBody>
          <a:bodyPr wrap="none" lIns="91422" tIns="45712" rIns="91422" bIns="45712" anchor="ct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0"/>
              </a:spcBef>
              <a:buClrTx/>
              <a:buFontTx/>
              <a:buNone/>
              <a:defRPr/>
            </a:pPr>
            <a:endParaRPr lang="nn-NO" altLang="nb-NO" sz="1300" dirty="0">
              <a:solidFill>
                <a:srgbClr val="000000"/>
              </a:solidFill>
              <a:latin typeface="Arial" pitchFamily="34" charset="0"/>
            </a:endParaRPr>
          </a:p>
        </p:txBody>
      </p:sp>
      <p:sp>
        <p:nvSpPr>
          <p:cNvPr id="52228" name="Text Box 4">
            <a:extLst>
              <a:ext uri="{FF2B5EF4-FFF2-40B4-BE49-F238E27FC236}">
                <a16:creationId xmlns:a16="http://schemas.microsoft.com/office/drawing/2014/main" id="{48B08052-85DF-C44A-9ECB-8AB457E90F80}"/>
              </a:ext>
            </a:extLst>
          </p:cNvPr>
          <p:cNvSpPr txBox="1">
            <a:spLocks noChangeArrowheads="1"/>
          </p:cNvSpPr>
          <p:nvPr/>
        </p:nvSpPr>
        <p:spPr bwMode="auto">
          <a:xfrm>
            <a:off x="3411507" y="4315174"/>
            <a:ext cx="2880293" cy="461649"/>
          </a:xfrm>
          <a:prstGeom prst="rect">
            <a:avLst/>
          </a:prstGeom>
          <a:noFill/>
          <a:ln>
            <a:noFill/>
          </a:ln>
        </p:spPr>
        <p:txBody>
          <a:bodyPr lIns="91422" tIns="45712" rIns="91422" bIns="45712">
            <a:spAutoFit/>
          </a:bodyP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50000"/>
              </a:spcBef>
              <a:buClrTx/>
              <a:buFontTx/>
              <a:buNone/>
              <a:defRPr/>
            </a:pPr>
            <a:r>
              <a:rPr lang="nb-NO" altLang="nb-NO" sz="2400" b="1" dirty="0">
                <a:solidFill>
                  <a:srgbClr val="FFFFFF"/>
                </a:solidFill>
                <a:latin typeface="Arial" pitchFamily="34" charset="0"/>
              </a:rPr>
              <a:t>Ytre regulering</a:t>
            </a:r>
          </a:p>
        </p:txBody>
      </p:sp>
      <p:sp>
        <p:nvSpPr>
          <p:cNvPr id="52229" name="Text Box 5">
            <a:extLst>
              <a:ext uri="{FF2B5EF4-FFF2-40B4-BE49-F238E27FC236}">
                <a16:creationId xmlns:a16="http://schemas.microsoft.com/office/drawing/2014/main" id="{24E33F27-2866-E444-BD6E-9A491506CE86}"/>
              </a:ext>
            </a:extLst>
          </p:cNvPr>
          <p:cNvSpPr txBox="1">
            <a:spLocks noChangeArrowheads="1"/>
          </p:cNvSpPr>
          <p:nvPr/>
        </p:nvSpPr>
        <p:spPr bwMode="auto">
          <a:xfrm>
            <a:off x="6150145" y="2649201"/>
            <a:ext cx="2881410" cy="461649"/>
          </a:xfrm>
          <a:prstGeom prst="rect">
            <a:avLst/>
          </a:prstGeom>
          <a:noFill/>
          <a:ln>
            <a:noFill/>
          </a:ln>
        </p:spPr>
        <p:txBody>
          <a:bodyPr lIns="91422" tIns="45712" rIns="91422" bIns="45712">
            <a:spAutoFit/>
          </a:bodyP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algn="r" eaLnBrk="1" hangingPunct="1">
              <a:spcBef>
                <a:spcPct val="50000"/>
              </a:spcBef>
              <a:buClrTx/>
              <a:buFontTx/>
              <a:buNone/>
              <a:defRPr/>
            </a:pPr>
            <a:r>
              <a:rPr lang="nb-NO" altLang="nb-NO" sz="2400" b="1" dirty="0">
                <a:solidFill>
                  <a:srgbClr val="000000"/>
                </a:solidFill>
                <a:latin typeface="Arial" pitchFamily="34" charset="0"/>
              </a:rPr>
              <a:t>Selvregulering</a:t>
            </a:r>
          </a:p>
        </p:txBody>
      </p:sp>
      <p:sp>
        <p:nvSpPr>
          <p:cNvPr id="20486" name="Rectangle 6">
            <a:extLst>
              <a:ext uri="{FF2B5EF4-FFF2-40B4-BE49-F238E27FC236}">
                <a16:creationId xmlns:a16="http://schemas.microsoft.com/office/drawing/2014/main" id="{8A1AB67B-2207-3844-9C43-E5D216396DAB}"/>
              </a:ext>
            </a:extLst>
          </p:cNvPr>
          <p:cNvSpPr>
            <a:spLocks noGrp="1" noChangeArrowheads="1"/>
          </p:cNvSpPr>
          <p:nvPr>
            <p:ph type="title"/>
          </p:nvPr>
        </p:nvSpPr>
        <p:spPr>
          <a:xfrm>
            <a:off x="1073539" y="644905"/>
            <a:ext cx="9811751" cy="1067271"/>
          </a:xfrm>
        </p:spPr>
        <p:txBody>
          <a:bodyPr>
            <a:normAutofit/>
          </a:bodyPr>
          <a:lstStyle/>
          <a:p>
            <a:pPr algn="ctr">
              <a:lnSpc>
                <a:spcPts val="3600"/>
              </a:lnSpc>
              <a:defRPr/>
            </a:pPr>
            <a:r>
              <a:rPr lang="nb-NO" sz="3200" b="1" dirty="0">
                <a:solidFill>
                  <a:srgbClr val="002060"/>
                </a:solidFill>
                <a:latin typeface="+mn-lt"/>
              </a:rPr>
              <a:t>M</a:t>
            </a:r>
            <a:r>
              <a:rPr lang="nb-NO" altLang="nb-NO" sz="3200" b="1" dirty="0">
                <a:solidFill>
                  <a:srgbClr val="002060"/>
                </a:solidFill>
                <a:latin typeface="+mn-lt"/>
                <a:ea typeface="ＭＳ Ｐゴシック" pitchFamily="34" charset="-128"/>
              </a:rPr>
              <a:t>arginaliserende samhandling med hjelpeapparatet</a:t>
            </a:r>
          </a:p>
        </p:txBody>
      </p:sp>
      <p:sp>
        <p:nvSpPr>
          <p:cNvPr id="52239" name="Plassholder for lysbildenummer 14">
            <a:extLst>
              <a:ext uri="{FF2B5EF4-FFF2-40B4-BE49-F238E27FC236}">
                <a16:creationId xmlns:a16="http://schemas.microsoft.com/office/drawing/2014/main" id="{A7489A8F-2D87-F948-A259-7854CB222659}"/>
              </a:ext>
            </a:extLst>
          </p:cNvPr>
          <p:cNvSpPr>
            <a:spLocks noGrp="1"/>
          </p:cNvSpPr>
          <p:nvPr>
            <p:ph type="sldNum" sz="quarter" idx="12"/>
          </p:nvPr>
        </p:nvSpPr>
        <p:spPr bwMode="auto"/>
        <p:txBody>
          <a:bodyPr/>
          <a:lstStyle>
            <a:lvl1pPr eaLnBrk="0" hangingPunct="0">
              <a:spcBef>
                <a:spcPct val="20000"/>
              </a:spcBef>
              <a:buClr>
                <a:srgbClr val="5599EE"/>
              </a:buClr>
              <a:buFont typeface="Arial" pitchFamily="34" charset="0"/>
              <a:buChar char="•"/>
              <a:defRPr sz="3200">
                <a:solidFill>
                  <a:schemeClr val="tx1"/>
                </a:solidFill>
                <a:latin typeface="Cambria" pitchFamily="18" charset="0"/>
                <a:ea typeface="ＭＳ Ｐゴシック" pitchFamily="34" charset="-128"/>
              </a:defRPr>
            </a:lvl1pPr>
            <a:lvl2pPr marL="522416" indent="-200929"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2pPr>
            <a:lvl3pPr marL="803718" indent="-160744" eaLnBrk="0" hangingPunct="0">
              <a:spcBef>
                <a:spcPct val="20000"/>
              </a:spcBef>
              <a:buClr>
                <a:srgbClr val="5599EE"/>
              </a:buClr>
              <a:buFont typeface="Arial" pitchFamily="34" charset="0"/>
              <a:buChar char="•"/>
              <a:defRPr sz="2400">
                <a:solidFill>
                  <a:schemeClr val="tx1"/>
                </a:solidFill>
                <a:latin typeface="Cambria" pitchFamily="18" charset="0"/>
                <a:ea typeface="ＭＳ Ｐゴシック" pitchFamily="34" charset="-128"/>
              </a:defRPr>
            </a:lvl3pPr>
            <a:lvl4pPr marL="1125205" indent="-160744" eaLnBrk="0" hangingPunct="0">
              <a:spcBef>
                <a:spcPct val="20000"/>
              </a:spcBef>
              <a:buClr>
                <a:srgbClr val="5599EE"/>
              </a:buClr>
              <a:buFont typeface="Arial" pitchFamily="34" charset="0"/>
              <a:buChar char="–"/>
              <a:defRPr sz="2000">
                <a:solidFill>
                  <a:schemeClr val="tx1"/>
                </a:solidFill>
                <a:latin typeface="Cambria" pitchFamily="18" charset="0"/>
                <a:ea typeface="ＭＳ Ｐゴシック" pitchFamily="34" charset="-128"/>
              </a:defRPr>
            </a:lvl4pPr>
            <a:lvl5pPr marL="1446692" indent="-160744" eaLnBrk="0" hangingPunct="0">
              <a:spcBef>
                <a:spcPct val="20000"/>
              </a:spcBef>
              <a:buClr>
                <a:srgbClr val="5599EE"/>
              </a:buClr>
              <a:buFont typeface="Arial" pitchFamily="34" charset="0"/>
              <a:buChar char="»"/>
              <a:defRPr sz="2000">
                <a:solidFill>
                  <a:schemeClr val="tx1"/>
                </a:solidFill>
                <a:latin typeface="Cambria" pitchFamily="18" charset="0"/>
                <a:ea typeface="ＭＳ Ｐゴシック" pitchFamily="34" charset="-128"/>
              </a:defRPr>
            </a:lvl5pPr>
            <a:lvl6pPr marL="1768180" indent="-160744" eaLnBrk="0" fontAlgn="base" hangingPunct="0">
              <a:spcBef>
                <a:spcPct val="20000"/>
              </a:spcBef>
              <a:spcAft>
                <a:spcPct val="0"/>
              </a:spcAft>
              <a:buClr>
                <a:srgbClr val="5599EE"/>
              </a:buClr>
              <a:buFont typeface="Arial" pitchFamily="34" charset="0"/>
              <a:buChar char="»"/>
              <a:defRPr sz="2000">
                <a:solidFill>
                  <a:schemeClr val="tx1"/>
                </a:solidFill>
                <a:latin typeface="Cambria" pitchFamily="18" charset="0"/>
                <a:ea typeface="ＭＳ Ｐゴシック" pitchFamily="34" charset="-128"/>
              </a:defRPr>
            </a:lvl6pPr>
            <a:lvl7pPr marL="2089666" indent="-160744" eaLnBrk="0" fontAlgn="base" hangingPunct="0">
              <a:spcBef>
                <a:spcPct val="20000"/>
              </a:spcBef>
              <a:spcAft>
                <a:spcPct val="0"/>
              </a:spcAft>
              <a:buClr>
                <a:srgbClr val="5599EE"/>
              </a:buClr>
              <a:buFont typeface="Arial" pitchFamily="34" charset="0"/>
              <a:buChar char="»"/>
              <a:defRPr sz="2000">
                <a:solidFill>
                  <a:schemeClr val="tx1"/>
                </a:solidFill>
                <a:latin typeface="Cambria" pitchFamily="18" charset="0"/>
                <a:ea typeface="ＭＳ Ｐゴシック" pitchFamily="34" charset="-128"/>
              </a:defRPr>
            </a:lvl7pPr>
            <a:lvl8pPr marL="2411153" indent="-160744" eaLnBrk="0" fontAlgn="base" hangingPunct="0">
              <a:spcBef>
                <a:spcPct val="20000"/>
              </a:spcBef>
              <a:spcAft>
                <a:spcPct val="0"/>
              </a:spcAft>
              <a:buClr>
                <a:srgbClr val="5599EE"/>
              </a:buClr>
              <a:buFont typeface="Arial" pitchFamily="34" charset="0"/>
              <a:buChar char="»"/>
              <a:defRPr sz="2000">
                <a:solidFill>
                  <a:schemeClr val="tx1"/>
                </a:solidFill>
                <a:latin typeface="Cambria" pitchFamily="18" charset="0"/>
                <a:ea typeface="ＭＳ Ｐゴシック" pitchFamily="34" charset="-128"/>
              </a:defRPr>
            </a:lvl8pPr>
            <a:lvl9pPr marL="2732640" indent="-160744" eaLnBrk="0" fontAlgn="base" hangingPunct="0">
              <a:spcBef>
                <a:spcPct val="20000"/>
              </a:spcBef>
              <a:spcAft>
                <a:spcPct val="0"/>
              </a:spcAft>
              <a:buClr>
                <a:srgbClr val="5599EE"/>
              </a:buClr>
              <a:buFont typeface="Arial" pitchFamily="34" charset="0"/>
              <a:buChar char="»"/>
              <a:defRPr sz="2000">
                <a:solidFill>
                  <a:schemeClr val="tx1"/>
                </a:solidFill>
                <a:latin typeface="Cambria" pitchFamily="18" charset="0"/>
                <a:ea typeface="ＭＳ Ｐゴシック" pitchFamily="34" charset="-128"/>
              </a:defRPr>
            </a:lvl9pPr>
          </a:lstStyle>
          <a:p>
            <a:pPr eaLnBrk="1" hangingPunct="1">
              <a:spcBef>
                <a:spcPct val="0"/>
              </a:spcBef>
              <a:buClrTx/>
              <a:buFontTx/>
              <a:buNone/>
              <a:defRPr/>
            </a:pPr>
            <a:fld id="{78B0B1AE-C29D-3B42-A9EC-6449EE46E5D2}" type="slidenum">
              <a:rPr lang="nb-NO" altLang="nb-NO" sz="1200">
                <a:solidFill>
                  <a:srgbClr val="898989"/>
                </a:solidFill>
                <a:latin typeface="Arial" pitchFamily="34" charset="0"/>
              </a:rPr>
              <a:pPr eaLnBrk="1" hangingPunct="1">
                <a:spcBef>
                  <a:spcPct val="0"/>
                </a:spcBef>
                <a:buClrTx/>
                <a:buFontTx/>
                <a:buNone/>
                <a:defRPr/>
              </a:pPr>
              <a:t>20</a:t>
            </a:fld>
            <a:endParaRPr lang="nb-NO" altLang="nb-NO" sz="1200">
              <a:solidFill>
                <a:srgbClr val="000000"/>
              </a:solidFill>
              <a:latin typeface="Times" charset="0"/>
            </a:endParaRPr>
          </a:p>
        </p:txBody>
      </p:sp>
      <p:sp>
        <p:nvSpPr>
          <p:cNvPr id="52231" name="Text Box 7">
            <a:extLst>
              <a:ext uri="{FF2B5EF4-FFF2-40B4-BE49-F238E27FC236}">
                <a16:creationId xmlns:a16="http://schemas.microsoft.com/office/drawing/2014/main" id="{043FAFB9-264E-AF4A-9158-D250D07C2560}"/>
              </a:ext>
            </a:extLst>
          </p:cNvPr>
          <p:cNvSpPr txBox="1">
            <a:spLocks noChangeArrowheads="1"/>
          </p:cNvSpPr>
          <p:nvPr/>
        </p:nvSpPr>
        <p:spPr bwMode="auto">
          <a:xfrm>
            <a:off x="333741" y="3230845"/>
            <a:ext cx="2587798" cy="658754"/>
          </a:xfrm>
          <a:prstGeom prst="rect">
            <a:avLst/>
          </a:prstGeom>
          <a:noFill/>
          <a:ln>
            <a:noFill/>
          </a:ln>
        </p:spPr>
        <p:txBody>
          <a:bodyPr wrap="square" lIns="91422" tIns="45712" rIns="91422" bIns="45712">
            <a:spAutoFit/>
          </a:bodyP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lnSpc>
                <a:spcPct val="150000"/>
              </a:lnSpc>
              <a:spcBef>
                <a:spcPct val="50000"/>
              </a:spcBef>
              <a:spcAft>
                <a:spcPts val="1200"/>
              </a:spcAft>
              <a:buClrTx/>
              <a:buNone/>
              <a:defRPr/>
            </a:pPr>
            <a:r>
              <a:rPr lang="nb-NO" altLang="nb-NO" sz="2800" b="1" dirty="0">
                <a:solidFill>
                  <a:srgbClr val="000000"/>
                </a:solidFill>
                <a:latin typeface="Arial" pitchFamily="34" charset="0"/>
              </a:rPr>
              <a:t>Avhengighet</a:t>
            </a:r>
          </a:p>
        </p:txBody>
      </p:sp>
      <p:sp>
        <p:nvSpPr>
          <p:cNvPr id="52232" name="Text Box 8">
            <a:extLst>
              <a:ext uri="{FF2B5EF4-FFF2-40B4-BE49-F238E27FC236}">
                <a16:creationId xmlns:a16="http://schemas.microsoft.com/office/drawing/2014/main" id="{551A0EA9-041D-434E-B182-677900D4AF88}"/>
              </a:ext>
            </a:extLst>
          </p:cNvPr>
          <p:cNvSpPr txBox="1">
            <a:spLocks noChangeArrowheads="1"/>
          </p:cNvSpPr>
          <p:nvPr/>
        </p:nvSpPr>
        <p:spPr bwMode="auto">
          <a:xfrm>
            <a:off x="9561123" y="3300961"/>
            <a:ext cx="2297135" cy="523204"/>
          </a:xfrm>
          <a:prstGeom prst="rect">
            <a:avLst/>
          </a:prstGeom>
          <a:noFill/>
          <a:ln>
            <a:noFill/>
          </a:ln>
        </p:spPr>
        <p:txBody>
          <a:bodyPr wrap="square" lIns="91422" tIns="45712" rIns="91422" bIns="45712">
            <a:spAutoFit/>
          </a:bodyP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50000"/>
              </a:spcBef>
              <a:buClrTx/>
              <a:buFontTx/>
              <a:buNone/>
              <a:defRPr/>
            </a:pPr>
            <a:r>
              <a:rPr lang="nb-NO" altLang="nb-NO" sz="2800" b="1" dirty="0">
                <a:solidFill>
                  <a:srgbClr val="000000"/>
                </a:solidFill>
                <a:latin typeface="Arial" pitchFamily="34" charset="0"/>
              </a:rPr>
              <a:t>Autonomi </a:t>
            </a:r>
          </a:p>
        </p:txBody>
      </p:sp>
      <p:sp>
        <p:nvSpPr>
          <p:cNvPr id="16393" name="Line 9">
            <a:extLst>
              <a:ext uri="{FF2B5EF4-FFF2-40B4-BE49-F238E27FC236}">
                <a16:creationId xmlns:a16="http://schemas.microsoft.com/office/drawing/2014/main" id="{F5B25212-E99E-544A-84F9-EB81FA19CB03}"/>
              </a:ext>
            </a:extLst>
          </p:cNvPr>
          <p:cNvSpPr>
            <a:spLocks noChangeShapeType="1"/>
          </p:cNvSpPr>
          <p:nvPr/>
        </p:nvSpPr>
        <p:spPr bwMode="auto">
          <a:xfrm>
            <a:off x="3529074" y="5517213"/>
            <a:ext cx="5184527" cy="0"/>
          </a:xfrm>
          <a:prstGeom prst="line">
            <a:avLst/>
          </a:prstGeom>
          <a:noFill/>
          <a:ln w="136525">
            <a:solidFill>
              <a:srgbClr val="00B050"/>
            </a:solidFill>
            <a:round/>
            <a:headEnd/>
            <a:tailEnd type="triangle" w="med" len="med"/>
          </a:ln>
          <a:extLst>
            <a:ext uri="{909E8E84-426E-40DD-AFC4-6F175D3DCCD1}">
              <a14:hiddenFill xmlns:a14="http://schemas.microsoft.com/office/drawing/2010/main">
                <a:noFill/>
              </a14:hiddenFill>
            </a:ext>
          </a:extLst>
        </p:spPr>
        <p:txBody>
          <a:bodyPr lIns="91422" tIns="45712" rIns="91422" bIns="45712"/>
          <a:lstStyle/>
          <a:p>
            <a:endParaRPr lang="nb-NO" sz="1266"/>
          </a:p>
        </p:txBody>
      </p:sp>
      <p:sp>
        <p:nvSpPr>
          <p:cNvPr id="52234" name="Text Box 10">
            <a:extLst>
              <a:ext uri="{FF2B5EF4-FFF2-40B4-BE49-F238E27FC236}">
                <a16:creationId xmlns:a16="http://schemas.microsoft.com/office/drawing/2014/main" id="{864F3F81-BDF1-C844-B19A-EE4C64A52F5A}"/>
              </a:ext>
            </a:extLst>
          </p:cNvPr>
          <p:cNvSpPr txBox="1">
            <a:spLocks noChangeArrowheads="1"/>
          </p:cNvSpPr>
          <p:nvPr/>
        </p:nvSpPr>
        <p:spPr bwMode="auto">
          <a:xfrm>
            <a:off x="3998935" y="5632202"/>
            <a:ext cx="3960961" cy="461649"/>
          </a:xfrm>
          <a:prstGeom prst="rect">
            <a:avLst/>
          </a:prstGeom>
          <a:noFill/>
          <a:ln>
            <a:noFill/>
          </a:ln>
        </p:spPr>
        <p:txBody>
          <a:bodyPr lIns="91422" tIns="45712" rIns="91422" bIns="45712">
            <a:spAutoFit/>
          </a:bodyP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algn="ctr" eaLnBrk="1" hangingPunct="1">
              <a:spcBef>
                <a:spcPct val="50000"/>
              </a:spcBef>
              <a:buClrTx/>
              <a:buFontTx/>
              <a:buNone/>
              <a:defRPr/>
            </a:pPr>
            <a:r>
              <a:rPr lang="nb-NO" altLang="nb-NO" sz="2400" b="1" dirty="0">
                <a:solidFill>
                  <a:srgbClr val="000000"/>
                </a:solidFill>
                <a:latin typeface="Arial" pitchFamily="34" charset="0"/>
              </a:rPr>
              <a:t>Behandlingsprosessen  </a:t>
            </a:r>
          </a:p>
        </p:txBody>
      </p:sp>
      <p:sp>
        <p:nvSpPr>
          <p:cNvPr id="11" name="AutoShape 8">
            <a:extLst>
              <a:ext uri="{FF2B5EF4-FFF2-40B4-BE49-F238E27FC236}">
                <a16:creationId xmlns:a16="http://schemas.microsoft.com/office/drawing/2014/main" id="{E76241D4-5477-4041-9C5F-15642FCDC178}"/>
              </a:ext>
            </a:extLst>
          </p:cNvPr>
          <p:cNvSpPr>
            <a:spLocks noChangeArrowheads="1"/>
          </p:cNvSpPr>
          <p:nvPr/>
        </p:nvSpPr>
        <p:spPr bwMode="auto">
          <a:xfrm rot="5400000">
            <a:off x="4114962" y="3105805"/>
            <a:ext cx="1728176" cy="790406"/>
          </a:xfrm>
          <a:prstGeom prst="curvedUpArrow">
            <a:avLst>
              <a:gd name="adj1" fmla="val 43729"/>
              <a:gd name="adj2" fmla="val 87458"/>
              <a:gd name="adj3" fmla="val 33333"/>
            </a:avLst>
          </a:prstGeom>
          <a:solidFill>
            <a:srgbClr val="E61404"/>
          </a:solidFill>
          <a:ln w="9525">
            <a:solidFill>
              <a:schemeClr val="tx1"/>
            </a:solidFill>
            <a:miter lim="800000"/>
            <a:headEnd/>
            <a:tailEnd/>
          </a:ln>
        </p:spPr>
        <p:txBody>
          <a:bodyPr wrap="none" lIns="91422" tIns="45712" rIns="91422" bIns="45712" anchor="ct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0"/>
              </a:spcBef>
              <a:buClrTx/>
              <a:buFontTx/>
              <a:buNone/>
              <a:defRPr/>
            </a:pPr>
            <a:endParaRPr lang="nn-NO" altLang="nb-NO" sz="1300">
              <a:solidFill>
                <a:srgbClr val="000000"/>
              </a:solidFill>
              <a:latin typeface="Arial" pitchFamily="34" charset="0"/>
            </a:endParaRPr>
          </a:p>
        </p:txBody>
      </p:sp>
      <p:sp>
        <p:nvSpPr>
          <p:cNvPr id="12" name="AutoShape 5">
            <a:extLst>
              <a:ext uri="{FF2B5EF4-FFF2-40B4-BE49-F238E27FC236}">
                <a16:creationId xmlns:a16="http://schemas.microsoft.com/office/drawing/2014/main" id="{2F357846-0CC4-3049-8689-4F0978A6B141}"/>
              </a:ext>
            </a:extLst>
          </p:cNvPr>
          <p:cNvSpPr>
            <a:spLocks noChangeArrowheads="1"/>
          </p:cNvSpPr>
          <p:nvPr/>
        </p:nvSpPr>
        <p:spPr bwMode="auto">
          <a:xfrm rot="16200000">
            <a:off x="4942767" y="2996956"/>
            <a:ext cx="1729293" cy="718957"/>
          </a:xfrm>
          <a:prstGeom prst="curvedUpArrow">
            <a:avLst>
              <a:gd name="adj1" fmla="val 48106"/>
              <a:gd name="adj2" fmla="val 96211"/>
              <a:gd name="adj3" fmla="val 33333"/>
            </a:avLst>
          </a:prstGeom>
          <a:solidFill>
            <a:srgbClr val="E61404"/>
          </a:solidFill>
          <a:ln w="9525">
            <a:solidFill>
              <a:schemeClr val="tx1"/>
            </a:solidFill>
            <a:miter lim="800000"/>
            <a:headEnd/>
            <a:tailEnd/>
          </a:ln>
        </p:spPr>
        <p:txBody>
          <a:bodyPr wrap="none" lIns="91422" tIns="45712" rIns="91422" bIns="45712" anchor="ctr"/>
          <a:lstStyle>
            <a:lvl1pPr eaLnBrk="0" hangingPunct="0">
              <a:spcBef>
                <a:spcPct val="20000"/>
              </a:spcBef>
              <a:buClr>
                <a:srgbClr val="5599EE"/>
              </a:buClr>
              <a:buFont typeface="Arial" pitchFamily="34" charset="0"/>
              <a:buChar char="•"/>
              <a:defRPr sz="4600">
                <a:solidFill>
                  <a:schemeClr val="tx1"/>
                </a:solidFill>
                <a:latin typeface="Cambria" pitchFamily="18" charset="0"/>
                <a:ea typeface="ＭＳ Ｐゴシック" pitchFamily="34" charset="-128"/>
              </a:defRPr>
            </a:lvl1pPr>
            <a:lvl2pPr marL="742950" indent="-285750" eaLnBrk="0" hangingPunct="0">
              <a:spcBef>
                <a:spcPct val="20000"/>
              </a:spcBef>
              <a:buClr>
                <a:srgbClr val="5599EE"/>
              </a:buClr>
              <a:buFont typeface="Arial" pitchFamily="34" charset="0"/>
              <a:buChar char="–"/>
              <a:defRPr sz="4000">
                <a:solidFill>
                  <a:schemeClr val="tx1"/>
                </a:solidFill>
                <a:latin typeface="Cambria" pitchFamily="18" charset="0"/>
                <a:ea typeface="ＭＳ Ｐゴシック" pitchFamily="34" charset="-128"/>
              </a:defRPr>
            </a:lvl2pPr>
            <a:lvl3pPr marL="1143000" indent="-228600" eaLnBrk="0" hangingPunct="0">
              <a:spcBef>
                <a:spcPct val="20000"/>
              </a:spcBef>
              <a:buClr>
                <a:srgbClr val="5599EE"/>
              </a:buClr>
              <a:buFont typeface="Arial" pitchFamily="34" charset="0"/>
              <a:buChar char="•"/>
              <a:defRPr sz="3400">
                <a:solidFill>
                  <a:schemeClr val="tx1"/>
                </a:solidFill>
                <a:latin typeface="Cambria" pitchFamily="18" charset="0"/>
                <a:ea typeface="ＭＳ Ｐゴシック" pitchFamily="34" charset="-128"/>
              </a:defRPr>
            </a:lvl3pPr>
            <a:lvl4pPr marL="16002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4pPr>
            <a:lvl5pPr marL="2057400" indent="-228600" eaLnBrk="0" hangingPunct="0">
              <a:spcBef>
                <a:spcPct val="20000"/>
              </a:spcBef>
              <a:buClr>
                <a:srgbClr val="5599EE"/>
              </a:buClr>
              <a:buFont typeface="Arial" pitchFamily="34" charset="0"/>
              <a:buChar char="»"/>
              <a:defRPr sz="2800">
                <a:solidFill>
                  <a:schemeClr val="tx1"/>
                </a:solidFill>
                <a:latin typeface="Cambria" pitchFamily="18" charset="0"/>
                <a:ea typeface="ＭＳ Ｐゴシック" pitchFamily="34" charset="-128"/>
              </a:defRPr>
            </a:lvl5pPr>
            <a:lvl6pPr marL="25146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6pPr>
            <a:lvl7pPr marL="29718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7pPr>
            <a:lvl8pPr marL="34290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8pPr>
            <a:lvl9pPr marL="3886200" indent="-228600" eaLnBrk="0" fontAlgn="base" hangingPunct="0">
              <a:spcBef>
                <a:spcPct val="20000"/>
              </a:spcBef>
              <a:spcAft>
                <a:spcPct val="0"/>
              </a:spcAft>
              <a:buClr>
                <a:srgbClr val="5599EE"/>
              </a:buClr>
              <a:buFont typeface="Arial" pitchFamily="34" charset="0"/>
              <a:buChar char="»"/>
              <a:defRPr sz="2800">
                <a:solidFill>
                  <a:schemeClr val="tx1"/>
                </a:solidFill>
                <a:latin typeface="Cambria" pitchFamily="18" charset="0"/>
                <a:ea typeface="ＭＳ Ｐゴシック" pitchFamily="34" charset="-128"/>
              </a:defRPr>
            </a:lvl9pPr>
          </a:lstStyle>
          <a:p>
            <a:pPr eaLnBrk="1" hangingPunct="1">
              <a:spcBef>
                <a:spcPct val="0"/>
              </a:spcBef>
              <a:buClrTx/>
              <a:buFontTx/>
              <a:buNone/>
              <a:defRPr/>
            </a:pPr>
            <a:endParaRPr lang="nn-NO" altLang="nb-NO" sz="1300">
              <a:solidFill>
                <a:srgbClr val="000000"/>
              </a:solidFill>
              <a:latin typeface="Arial" pitchFamily="34" charset="0"/>
            </a:endParaRPr>
          </a:p>
        </p:txBody>
      </p:sp>
    </p:spTree>
    <p:extLst>
      <p:ext uri="{BB962C8B-B14F-4D97-AF65-F5344CB8AC3E}">
        <p14:creationId xmlns:p14="http://schemas.microsoft.com/office/powerpoint/2010/main" val="35895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8E07A36-99BA-DF4A-B193-265DAA8C985A}"/>
              </a:ext>
            </a:extLst>
          </p:cNvPr>
          <p:cNvPicPr>
            <a:picLocks noChangeAspect="1"/>
          </p:cNvPicPr>
          <p:nvPr/>
        </p:nvPicPr>
        <p:blipFill>
          <a:blip r:embed="rId2"/>
          <a:stretch>
            <a:fillRect/>
          </a:stretch>
        </p:blipFill>
        <p:spPr>
          <a:xfrm>
            <a:off x="2063931" y="535576"/>
            <a:ext cx="8373291" cy="6021977"/>
          </a:xfrm>
          <a:prstGeom prst="rect">
            <a:avLst/>
          </a:prstGeom>
        </p:spPr>
      </p:pic>
      <p:sp>
        <p:nvSpPr>
          <p:cNvPr id="4" name="TextBox 276">
            <a:extLst>
              <a:ext uri="{FF2B5EF4-FFF2-40B4-BE49-F238E27FC236}">
                <a16:creationId xmlns:a16="http://schemas.microsoft.com/office/drawing/2014/main" id="{94E0E110-67AB-8D48-AA61-C3DE03FC2112}"/>
              </a:ext>
            </a:extLst>
          </p:cNvPr>
          <p:cNvSpPr txBox="1"/>
          <p:nvPr/>
        </p:nvSpPr>
        <p:spPr>
          <a:xfrm>
            <a:off x="641103" y="300447"/>
            <a:ext cx="6962856" cy="584775"/>
          </a:xfrm>
          <a:prstGeom prst="rect">
            <a:avLst/>
          </a:prstGeom>
          <a:noFill/>
        </p:spPr>
        <p:txBody>
          <a:bodyPr wrap="square" rtlCol="0">
            <a:spAutoFit/>
          </a:bodyPr>
          <a:lstStyle/>
          <a:p>
            <a:pPr defTabSz="685800" fontAlgn="base">
              <a:spcBef>
                <a:spcPct val="0"/>
              </a:spcBef>
              <a:spcAft>
                <a:spcPct val="0"/>
              </a:spcAft>
              <a:defRPr/>
            </a:pPr>
            <a:r>
              <a:rPr lang="nb-NO" sz="3200" b="1" dirty="0">
                <a:solidFill>
                  <a:srgbClr val="002060"/>
                </a:solidFill>
                <a:latin typeface="Calibri" pitchFamily="34" charset="0"/>
                <a:cs typeface="Arial" charset="0"/>
              </a:rPr>
              <a:t>DMM selv-beskyttende strategier</a:t>
            </a:r>
          </a:p>
        </p:txBody>
      </p:sp>
    </p:spTree>
    <p:extLst>
      <p:ext uri="{BB962C8B-B14F-4D97-AF65-F5344CB8AC3E}">
        <p14:creationId xmlns:p14="http://schemas.microsoft.com/office/powerpoint/2010/main" val="404180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64777" y="1084217"/>
            <a:ext cx="5241282" cy="4872446"/>
            <a:chOff x="2614609" y="1905000"/>
            <a:chExt cx="3924294" cy="3922863"/>
          </a:xfrm>
        </p:grpSpPr>
        <p:sp>
          <p:nvSpPr>
            <p:cNvPr id="64" name="Freeform 15"/>
            <p:cNvSpPr>
              <a:spLocks/>
            </p:cNvSpPr>
            <p:nvPr/>
          </p:nvSpPr>
          <p:spPr bwMode="auto">
            <a:xfrm>
              <a:off x="4038594" y="3810001"/>
              <a:ext cx="1066798" cy="2017862"/>
            </a:xfrm>
            <a:custGeom>
              <a:avLst/>
              <a:gdLst>
                <a:gd name="T0" fmla="*/ 2147483647 w 127"/>
                <a:gd name="T1" fmla="*/ 0 h 247"/>
                <a:gd name="T2" fmla="*/ 2147483647 w 127"/>
                <a:gd name="T3" fmla="*/ 2147483647 h 247"/>
                <a:gd name="T4" fmla="*/ 2147483647 w 127"/>
                <a:gd name="T5" fmla="*/ 2147483647 h 247"/>
                <a:gd name="T6" fmla="*/ 0 w 127"/>
                <a:gd name="T7" fmla="*/ 2147483647 h 247"/>
                <a:gd name="T8" fmla="*/ 2147483647 w 127"/>
                <a:gd name="T9" fmla="*/ 0 h 247"/>
                <a:gd name="T10" fmla="*/ 0 60000 65536"/>
                <a:gd name="T11" fmla="*/ 0 60000 65536"/>
                <a:gd name="T12" fmla="*/ 0 60000 65536"/>
                <a:gd name="T13" fmla="*/ 0 60000 65536"/>
                <a:gd name="T14" fmla="*/ 0 60000 65536"/>
                <a:gd name="T15" fmla="*/ 0 w 127"/>
                <a:gd name="T16" fmla="*/ 0 h 247"/>
                <a:gd name="T17" fmla="*/ 127 w 127"/>
                <a:gd name="T18" fmla="*/ 247 h 247"/>
              </a:gdLst>
              <a:ahLst/>
              <a:cxnLst>
                <a:cxn ang="T10">
                  <a:pos x="T0" y="T1"/>
                </a:cxn>
                <a:cxn ang="T11">
                  <a:pos x="T2" y="T3"/>
                </a:cxn>
                <a:cxn ang="T12">
                  <a:pos x="T4" y="T5"/>
                </a:cxn>
                <a:cxn ang="T13">
                  <a:pos x="T6" y="T7"/>
                </a:cxn>
                <a:cxn ang="T14">
                  <a:pos x="T8" y="T9"/>
                </a:cxn>
              </a:cxnLst>
              <a:rect l="T15" t="T16" r="T17" b="T18"/>
              <a:pathLst>
                <a:path w="127" h="247">
                  <a:moveTo>
                    <a:pt x="64" y="0"/>
                  </a:moveTo>
                  <a:lnTo>
                    <a:pt x="127" y="238"/>
                  </a:lnTo>
                  <a:cubicBezTo>
                    <a:pt x="107" y="243"/>
                    <a:pt x="85" y="247"/>
                    <a:pt x="64" y="247"/>
                  </a:cubicBezTo>
                  <a:cubicBezTo>
                    <a:pt x="42" y="247"/>
                    <a:pt x="20" y="243"/>
                    <a:pt x="0" y="238"/>
                  </a:cubicBezTo>
                  <a:lnTo>
                    <a:pt x="64" y="0"/>
                  </a:lnTo>
                </a:path>
              </a:pathLst>
            </a:custGeom>
            <a:solidFill>
              <a:schemeClr val="bg2">
                <a:lumMod val="50000"/>
              </a:schemeClr>
            </a:solidFill>
            <a:ln w="12700">
              <a:solidFill>
                <a:schemeClr val="tx1"/>
              </a:solidFill>
              <a:round/>
              <a:headEnd/>
              <a:tailEnd/>
            </a:ln>
          </p:spPr>
          <p:txBody>
            <a:bodyPr/>
            <a:lstStyle/>
            <a:p>
              <a:pPr defTabSz="685800" fontAlgn="base">
                <a:spcBef>
                  <a:spcPct val="0"/>
                </a:spcBef>
                <a:spcAft>
                  <a:spcPct val="0"/>
                </a:spcAft>
                <a:defRPr/>
              </a:pPr>
              <a:endParaRPr lang="en-US" sz="1350">
                <a:solidFill>
                  <a:srgbClr val="000000">
                    <a:lumMod val="85000"/>
                    <a:lumOff val="15000"/>
                  </a:srgbClr>
                </a:solidFill>
                <a:latin typeface="Comic Sans MS" pitchFamily="66" charset="0"/>
                <a:cs typeface="Arial" charset="0"/>
              </a:endParaRPr>
            </a:p>
          </p:txBody>
        </p:sp>
        <p:grpSp>
          <p:nvGrpSpPr>
            <p:cNvPr id="156" name="Group 155"/>
            <p:cNvGrpSpPr/>
            <p:nvPr/>
          </p:nvGrpSpPr>
          <p:grpSpPr>
            <a:xfrm>
              <a:off x="2614609" y="1905000"/>
              <a:ext cx="3924294" cy="3347184"/>
              <a:chOff x="2614612" y="1905000"/>
              <a:chExt cx="3924300" cy="3347184"/>
            </a:xfrm>
          </p:grpSpPr>
          <p:grpSp>
            <p:nvGrpSpPr>
              <p:cNvPr id="157" name="Group 156"/>
              <p:cNvGrpSpPr/>
              <p:nvPr/>
            </p:nvGrpSpPr>
            <p:grpSpPr>
              <a:xfrm>
                <a:off x="2683867" y="3867150"/>
                <a:ext cx="1897063" cy="1381125"/>
                <a:chOff x="2634655" y="3940175"/>
                <a:chExt cx="1897063" cy="1381125"/>
              </a:xfrm>
            </p:grpSpPr>
            <p:sp>
              <p:nvSpPr>
                <p:cNvPr id="188" name="Freeform 14"/>
                <p:cNvSpPr>
                  <a:spLocks/>
                </p:cNvSpPr>
                <p:nvPr/>
              </p:nvSpPr>
              <p:spPr bwMode="auto">
                <a:xfrm>
                  <a:off x="2634655" y="3940175"/>
                  <a:ext cx="1897063" cy="1381125"/>
                </a:xfrm>
                <a:custGeom>
                  <a:avLst/>
                  <a:gdLst/>
                  <a:ahLst/>
                  <a:cxnLst>
                    <a:cxn ang="0">
                      <a:pos x="239" y="0"/>
                    </a:cxn>
                    <a:cxn ang="0">
                      <a:pos x="64" y="174"/>
                    </a:cxn>
                    <a:cxn ang="0">
                      <a:pos x="0" y="63"/>
                    </a:cxn>
                    <a:cxn ang="0">
                      <a:pos x="239" y="0"/>
                    </a:cxn>
                  </a:cxnLst>
                  <a:rect l="0" t="0" r="r" b="b"/>
                  <a:pathLst>
                    <a:path w="239" h="174">
                      <a:moveTo>
                        <a:pt x="239" y="0"/>
                      </a:moveTo>
                      <a:lnTo>
                        <a:pt x="64" y="174"/>
                      </a:lnTo>
                      <a:cubicBezTo>
                        <a:pt x="34" y="144"/>
                        <a:pt x="11" y="104"/>
                        <a:pt x="0" y="63"/>
                      </a:cubicBezTo>
                      <a:lnTo>
                        <a:pt x="239" y="0"/>
                      </a:lnTo>
                    </a:path>
                  </a:pathLst>
                </a:custGeom>
                <a:gradFill rotWithShape="0">
                  <a:gsLst>
                    <a:gs pos="0">
                      <a:srgbClr val="EC3949"/>
                    </a:gs>
                    <a:gs pos="100000">
                      <a:srgbClr val="EC3949">
                        <a:gamma/>
                        <a:shade val="46275"/>
                        <a:invGamma/>
                      </a:srgbClr>
                    </a:gs>
                  </a:gsLst>
                  <a:path path="rect">
                    <a:fillToRect t="100000" r="100000"/>
                  </a:path>
                </a:gradFill>
                <a:ln w="12700" cmpd="sng">
                  <a:solidFill>
                    <a:schemeClr val="tx1"/>
                  </a:solidFill>
                  <a:prstDash val="solid"/>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90" name="Text Box 26"/>
                <p:cNvSpPr txBox="1">
                  <a:spLocks noChangeArrowheads="1"/>
                </p:cNvSpPr>
                <p:nvPr/>
              </p:nvSpPr>
              <p:spPr bwMode="auto">
                <a:xfrm>
                  <a:off x="2699210" y="4419796"/>
                  <a:ext cx="833438" cy="297354"/>
                </a:xfrm>
                <a:prstGeom prst="rect">
                  <a:avLst/>
                </a:prstGeom>
                <a:noFill/>
                <a:ln w="9525">
                  <a:noFill/>
                  <a:miter lim="800000"/>
                  <a:headEnd/>
                  <a:tailEnd/>
                </a:ln>
                <a:effectLst/>
              </p:spPr>
              <p:txBody>
                <a:bodyPr>
                  <a:spAutoFit/>
                </a:bodyPr>
                <a:lstStyle/>
                <a:p>
                  <a:pPr defTabSz="685800" eaLnBrk="0" fontAlgn="base" hangingPunct="0">
                    <a:spcBef>
                      <a:spcPct val="0"/>
                    </a:spcBef>
                    <a:spcAft>
                      <a:spcPct val="0"/>
                    </a:spcAft>
                    <a:defRPr/>
                  </a:pPr>
                  <a:r>
                    <a:rPr lang="en-US" b="1" dirty="0">
                      <a:solidFill>
                        <a:srgbClr val="FFFFFF"/>
                      </a:solidFill>
                      <a:latin typeface="Calibri"/>
                      <a:cs typeface="Calibri"/>
                    </a:rPr>
                    <a:t>A5-6</a:t>
                  </a:r>
                  <a:endParaRPr lang="en-US" b="1" baseline="60000" dirty="0">
                    <a:solidFill>
                      <a:srgbClr val="FFFFFF"/>
                    </a:solidFill>
                    <a:latin typeface="Calibri"/>
                    <a:cs typeface="Calibri"/>
                  </a:endParaRPr>
                </a:p>
              </p:txBody>
            </p:sp>
          </p:grpSp>
          <p:grpSp>
            <p:nvGrpSpPr>
              <p:cNvPr id="158" name="Group 8"/>
              <p:cNvGrpSpPr>
                <a:grpSpLocks/>
              </p:cNvGrpSpPr>
              <p:nvPr/>
            </p:nvGrpSpPr>
            <p:grpSpPr bwMode="auto">
              <a:xfrm>
                <a:off x="2614612" y="1905000"/>
                <a:ext cx="3924300" cy="2468563"/>
                <a:chOff x="1723" y="1296"/>
                <a:chExt cx="2472" cy="1555"/>
              </a:xfrm>
            </p:grpSpPr>
            <p:sp>
              <p:nvSpPr>
                <p:cNvPr id="163" name="Freeform 9"/>
                <p:cNvSpPr>
                  <a:spLocks/>
                </p:cNvSpPr>
                <p:nvPr/>
              </p:nvSpPr>
              <p:spPr bwMode="auto">
                <a:xfrm>
                  <a:off x="2640" y="1296"/>
                  <a:ext cx="635" cy="1240"/>
                </a:xfrm>
                <a:custGeom>
                  <a:avLst/>
                  <a:gdLst>
                    <a:gd name="T0" fmla="*/ 2147483647 w 127"/>
                    <a:gd name="T1" fmla="*/ 2147483647 h 248"/>
                    <a:gd name="T2" fmla="*/ 0 w 127"/>
                    <a:gd name="T3" fmla="*/ 2147483647 h 248"/>
                    <a:gd name="T4" fmla="*/ 2147483647 w 127"/>
                    <a:gd name="T5" fmla="*/ 0 h 248"/>
                    <a:gd name="T6" fmla="*/ 2147483647 w 127"/>
                    <a:gd name="T7" fmla="*/ 2147483647 h 248"/>
                    <a:gd name="T8" fmla="*/ 2147483647 w 127"/>
                    <a:gd name="T9" fmla="*/ 2147483647 h 248"/>
                    <a:gd name="T10" fmla="*/ 0 60000 65536"/>
                    <a:gd name="T11" fmla="*/ 0 60000 65536"/>
                    <a:gd name="T12" fmla="*/ 0 60000 65536"/>
                    <a:gd name="T13" fmla="*/ 0 60000 65536"/>
                    <a:gd name="T14" fmla="*/ 0 60000 65536"/>
                    <a:gd name="T15" fmla="*/ 0 w 127"/>
                    <a:gd name="T16" fmla="*/ 0 h 248"/>
                    <a:gd name="T17" fmla="*/ 127 w 127"/>
                    <a:gd name="T18" fmla="*/ 248 h 248"/>
                  </a:gdLst>
                  <a:ahLst/>
                  <a:cxnLst>
                    <a:cxn ang="T10">
                      <a:pos x="T0" y="T1"/>
                    </a:cxn>
                    <a:cxn ang="T11">
                      <a:pos x="T2" y="T3"/>
                    </a:cxn>
                    <a:cxn ang="T12">
                      <a:pos x="T4" y="T5"/>
                    </a:cxn>
                    <a:cxn ang="T13">
                      <a:pos x="T6" y="T7"/>
                    </a:cxn>
                    <a:cxn ang="T14">
                      <a:pos x="T8" y="T9"/>
                    </a:cxn>
                  </a:cxnLst>
                  <a:rect l="T15" t="T16" r="T17" b="T18"/>
                  <a:pathLst>
                    <a:path w="127" h="248">
                      <a:moveTo>
                        <a:pt x="64" y="248"/>
                      </a:moveTo>
                      <a:lnTo>
                        <a:pt x="0" y="9"/>
                      </a:lnTo>
                      <a:cubicBezTo>
                        <a:pt x="20" y="4"/>
                        <a:pt x="42" y="0"/>
                        <a:pt x="64" y="0"/>
                      </a:cubicBezTo>
                      <a:cubicBezTo>
                        <a:pt x="85" y="0"/>
                        <a:pt x="107" y="4"/>
                        <a:pt x="127" y="9"/>
                      </a:cubicBezTo>
                      <a:lnTo>
                        <a:pt x="64" y="248"/>
                      </a:lnTo>
                    </a:path>
                  </a:pathLst>
                </a:custGeom>
                <a:gradFill rotWithShape="0">
                  <a:gsLst>
                    <a:gs pos="0">
                      <a:srgbClr val="0089E0"/>
                    </a:gs>
                    <a:gs pos="100000">
                      <a:srgbClr val="003F68"/>
                    </a:gs>
                  </a:gsLst>
                  <a:lin ang="5400000" scaled="1"/>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64" name="Freeform 10"/>
                <p:cNvSpPr>
                  <a:spLocks/>
                </p:cNvSpPr>
                <p:nvPr/>
              </p:nvSpPr>
              <p:spPr bwMode="auto">
                <a:xfrm flipH="1">
                  <a:off x="1768" y="1659"/>
                  <a:ext cx="1192" cy="877"/>
                </a:xfrm>
                <a:custGeom>
                  <a:avLst/>
                  <a:gdLst>
                    <a:gd name="T0" fmla="*/ 0 w 238"/>
                    <a:gd name="T1" fmla="*/ 2147483647 h 175"/>
                    <a:gd name="T2" fmla="*/ 2147483647 w 238"/>
                    <a:gd name="T3" fmla="*/ 0 h 175"/>
                    <a:gd name="T4" fmla="*/ 2147483647 w 238"/>
                    <a:gd name="T5" fmla="*/ 2147483647 h 175"/>
                    <a:gd name="T6" fmla="*/ 0 w 238"/>
                    <a:gd name="T7" fmla="*/ 2147483647 h 175"/>
                    <a:gd name="T8" fmla="*/ 0 60000 65536"/>
                    <a:gd name="T9" fmla="*/ 0 60000 65536"/>
                    <a:gd name="T10" fmla="*/ 0 60000 65536"/>
                    <a:gd name="T11" fmla="*/ 0 60000 65536"/>
                    <a:gd name="T12" fmla="*/ 0 w 238"/>
                    <a:gd name="T13" fmla="*/ 0 h 175"/>
                    <a:gd name="T14" fmla="*/ 238 w 238"/>
                    <a:gd name="T15" fmla="*/ 175 h 175"/>
                  </a:gdLst>
                  <a:ahLst/>
                  <a:cxnLst>
                    <a:cxn ang="T8">
                      <a:pos x="T0" y="T1"/>
                    </a:cxn>
                    <a:cxn ang="T9">
                      <a:pos x="T2" y="T3"/>
                    </a:cxn>
                    <a:cxn ang="T10">
                      <a:pos x="T4" y="T5"/>
                    </a:cxn>
                    <a:cxn ang="T11">
                      <a:pos x="T6" y="T7"/>
                    </a:cxn>
                  </a:cxnLst>
                  <a:rect l="T12" t="T13" r="T14" b="T15"/>
                  <a:pathLst>
                    <a:path w="238" h="175">
                      <a:moveTo>
                        <a:pt x="0" y="175"/>
                      </a:moveTo>
                      <a:lnTo>
                        <a:pt x="174" y="0"/>
                      </a:lnTo>
                      <a:cubicBezTo>
                        <a:pt x="204" y="30"/>
                        <a:pt x="227" y="70"/>
                        <a:pt x="238" y="111"/>
                      </a:cubicBezTo>
                      <a:lnTo>
                        <a:pt x="0" y="175"/>
                      </a:lnTo>
                    </a:path>
                  </a:pathLst>
                </a:custGeom>
                <a:gradFill rotWithShape="0">
                  <a:gsLst>
                    <a:gs pos="0">
                      <a:srgbClr val="FF99CC"/>
                    </a:gs>
                    <a:gs pos="100000">
                      <a:srgbClr val="76475E"/>
                    </a:gs>
                  </a:gsLst>
                  <a:path path="rect">
                    <a:fillToRect r="100000" b="100000"/>
                  </a:path>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65" name="Freeform 11"/>
                <p:cNvSpPr>
                  <a:spLocks/>
                </p:cNvSpPr>
                <p:nvPr/>
              </p:nvSpPr>
              <p:spPr bwMode="auto">
                <a:xfrm flipH="1">
                  <a:off x="1723" y="2216"/>
                  <a:ext cx="1235" cy="635"/>
                </a:xfrm>
                <a:custGeom>
                  <a:avLst/>
                  <a:gdLst>
                    <a:gd name="T0" fmla="*/ 0 w 247"/>
                    <a:gd name="T1" fmla="*/ 2147483647 h 127"/>
                    <a:gd name="T2" fmla="*/ 2147483647 w 247"/>
                    <a:gd name="T3" fmla="*/ 0 h 127"/>
                    <a:gd name="T4" fmla="*/ 2147483647 w 247"/>
                    <a:gd name="T5" fmla="*/ 2147483647 h 127"/>
                    <a:gd name="T6" fmla="*/ 2147483647 w 247"/>
                    <a:gd name="T7" fmla="*/ 2147483647 h 127"/>
                    <a:gd name="T8" fmla="*/ 0 w 247"/>
                    <a:gd name="T9" fmla="*/ 2147483647 h 127"/>
                    <a:gd name="T10" fmla="*/ 0 60000 65536"/>
                    <a:gd name="T11" fmla="*/ 0 60000 65536"/>
                    <a:gd name="T12" fmla="*/ 0 60000 65536"/>
                    <a:gd name="T13" fmla="*/ 0 60000 65536"/>
                    <a:gd name="T14" fmla="*/ 0 60000 65536"/>
                    <a:gd name="T15" fmla="*/ 0 w 247"/>
                    <a:gd name="T16" fmla="*/ 0 h 127"/>
                    <a:gd name="T17" fmla="*/ 247 w 247"/>
                    <a:gd name="T18" fmla="*/ 127 h 127"/>
                  </a:gdLst>
                  <a:ahLst/>
                  <a:cxnLst>
                    <a:cxn ang="T10">
                      <a:pos x="T0" y="T1"/>
                    </a:cxn>
                    <a:cxn ang="T11">
                      <a:pos x="T2" y="T3"/>
                    </a:cxn>
                    <a:cxn ang="T12">
                      <a:pos x="T4" y="T5"/>
                    </a:cxn>
                    <a:cxn ang="T13">
                      <a:pos x="T6" y="T7"/>
                    </a:cxn>
                    <a:cxn ang="T14">
                      <a:pos x="T8" y="T9"/>
                    </a:cxn>
                  </a:cxnLst>
                  <a:rect l="T15" t="T16" r="T17" b="T18"/>
                  <a:pathLst>
                    <a:path w="247" h="127">
                      <a:moveTo>
                        <a:pt x="0" y="64"/>
                      </a:moveTo>
                      <a:lnTo>
                        <a:pt x="238" y="0"/>
                      </a:lnTo>
                      <a:cubicBezTo>
                        <a:pt x="243" y="20"/>
                        <a:pt x="247" y="42"/>
                        <a:pt x="247" y="64"/>
                      </a:cubicBezTo>
                      <a:cubicBezTo>
                        <a:pt x="247" y="85"/>
                        <a:pt x="243" y="107"/>
                        <a:pt x="238" y="127"/>
                      </a:cubicBezTo>
                      <a:lnTo>
                        <a:pt x="0" y="64"/>
                      </a:lnTo>
                    </a:path>
                  </a:pathLst>
                </a:custGeom>
                <a:gradFill rotWithShape="0">
                  <a:gsLst>
                    <a:gs pos="0">
                      <a:srgbClr val="FF3300"/>
                    </a:gs>
                    <a:gs pos="100000">
                      <a:srgbClr val="761800"/>
                    </a:gs>
                  </a:gsLst>
                  <a:lin ang="0" scaled="1"/>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68" name="Text Box 14"/>
                <p:cNvSpPr txBox="1">
                  <a:spLocks noChangeArrowheads="1"/>
                </p:cNvSpPr>
                <p:nvPr/>
              </p:nvSpPr>
              <p:spPr bwMode="auto">
                <a:xfrm>
                  <a:off x="1908" y="1812"/>
                  <a:ext cx="297"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A1-2</a:t>
                  </a:r>
                </a:p>
              </p:txBody>
            </p:sp>
            <p:sp>
              <p:nvSpPr>
                <p:cNvPr id="169" name="Text Box 15"/>
                <p:cNvSpPr txBox="1">
                  <a:spLocks noChangeArrowheads="1"/>
                </p:cNvSpPr>
                <p:nvPr/>
              </p:nvSpPr>
              <p:spPr bwMode="auto">
                <a:xfrm>
                  <a:off x="1736" y="2305"/>
                  <a:ext cx="528"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A3-4</a:t>
                  </a:r>
                </a:p>
              </p:txBody>
            </p:sp>
            <p:sp>
              <p:nvSpPr>
                <p:cNvPr id="170" name="Freeform 16"/>
                <p:cNvSpPr>
                  <a:spLocks/>
                </p:cNvSpPr>
                <p:nvPr/>
              </p:nvSpPr>
              <p:spPr bwMode="auto">
                <a:xfrm>
                  <a:off x="2960" y="1661"/>
                  <a:ext cx="1190" cy="875"/>
                </a:xfrm>
                <a:custGeom>
                  <a:avLst/>
                  <a:gdLst>
                    <a:gd name="T0" fmla="*/ 0 w 238"/>
                    <a:gd name="T1" fmla="*/ 2147483647 h 175"/>
                    <a:gd name="T2" fmla="*/ 2147483647 w 238"/>
                    <a:gd name="T3" fmla="*/ 0 h 175"/>
                    <a:gd name="T4" fmla="*/ 2147483647 w 238"/>
                    <a:gd name="T5" fmla="*/ 2147483647 h 175"/>
                    <a:gd name="T6" fmla="*/ 0 w 238"/>
                    <a:gd name="T7" fmla="*/ 2147483647 h 175"/>
                    <a:gd name="T8" fmla="*/ 0 60000 65536"/>
                    <a:gd name="T9" fmla="*/ 0 60000 65536"/>
                    <a:gd name="T10" fmla="*/ 0 60000 65536"/>
                    <a:gd name="T11" fmla="*/ 0 60000 65536"/>
                    <a:gd name="T12" fmla="*/ 0 w 238"/>
                    <a:gd name="T13" fmla="*/ 0 h 175"/>
                    <a:gd name="T14" fmla="*/ 238 w 238"/>
                    <a:gd name="T15" fmla="*/ 175 h 175"/>
                  </a:gdLst>
                  <a:ahLst/>
                  <a:cxnLst>
                    <a:cxn ang="T8">
                      <a:pos x="T0" y="T1"/>
                    </a:cxn>
                    <a:cxn ang="T9">
                      <a:pos x="T2" y="T3"/>
                    </a:cxn>
                    <a:cxn ang="T10">
                      <a:pos x="T4" y="T5"/>
                    </a:cxn>
                    <a:cxn ang="T11">
                      <a:pos x="T6" y="T7"/>
                    </a:cxn>
                  </a:cxnLst>
                  <a:rect l="T12" t="T13" r="T14" b="T15"/>
                  <a:pathLst>
                    <a:path w="238" h="175">
                      <a:moveTo>
                        <a:pt x="0" y="175"/>
                      </a:moveTo>
                      <a:lnTo>
                        <a:pt x="174" y="0"/>
                      </a:lnTo>
                      <a:cubicBezTo>
                        <a:pt x="204" y="30"/>
                        <a:pt x="227" y="70"/>
                        <a:pt x="238" y="111"/>
                      </a:cubicBezTo>
                      <a:lnTo>
                        <a:pt x="0" y="175"/>
                      </a:lnTo>
                    </a:path>
                  </a:pathLst>
                </a:custGeom>
                <a:noFill/>
                <a:ln w="0">
                  <a:solidFill>
                    <a:srgbClr val="25221E"/>
                  </a:solidFill>
                  <a:round/>
                  <a:headEnd/>
                  <a:tailEnd/>
                </a:ln>
                <a:extLst>
                  <a:ext uri="{909E8E84-426E-40dd-AFC4-6F175D3DCCD1}">
                    <a14:hiddenFill xmlns="" xmlns:a14="http://schemas.microsoft.com/office/drawing/2010/main">
                      <a:solidFill>
                        <a:srgbClr val="FFFFFF"/>
                      </a:solidFill>
                    </a14:hiddenFill>
                  </a:ext>
                </a:extLst>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71" name="Freeform 17"/>
                <p:cNvSpPr>
                  <a:spLocks/>
                </p:cNvSpPr>
                <p:nvPr/>
              </p:nvSpPr>
              <p:spPr bwMode="auto">
                <a:xfrm>
                  <a:off x="2960" y="1661"/>
                  <a:ext cx="1190" cy="875"/>
                </a:xfrm>
                <a:custGeom>
                  <a:avLst/>
                  <a:gdLst>
                    <a:gd name="T0" fmla="*/ 0 w 238"/>
                    <a:gd name="T1" fmla="*/ 2147483647 h 175"/>
                    <a:gd name="T2" fmla="*/ 2147483647 w 238"/>
                    <a:gd name="T3" fmla="*/ 0 h 175"/>
                    <a:gd name="T4" fmla="*/ 2147483647 w 238"/>
                    <a:gd name="T5" fmla="*/ 2147483647 h 175"/>
                    <a:gd name="T6" fmla="*/ 0 w 238"/>
                    <a:gd name="T7" fmla="*/ 2147483647 h 175"/>
                    <a:gd name="T8" fmla="*/ 0 60000 65536"/>
                    <a:gd name="T9" fmla="*/ 0 60000 65536"/>
                    <a:gd name="T10" fmla="*/ 0 60000 65536"/>
                    <a:gd name="T11" fmla="*/ 0 60000 65536"/>
                    <a:gd name="T12" fmla="*/ 0 w 238"/>
                    <a:gd name="T13" fmla="*/ 0 h 175"/>
                    <a:gd name="T14" fmla="*/ 238 w 238"/>
                    <a:gd name="T15" fmla="*/ 175 h 175"/>
                  </a:gdLst>
                  <a:ahLst/>
                  <a:cxnLst>
                    <a:cxn ang="T8">
                      <a:pos x="T0" y="T1"/>
                    </a:cxn>
                    <a:cxn ang="T9">
                      <a:pos x="T2" y="T3"/>
                    </a:cxn>
                    <a:cxn ang="T10">
                      <a:pos x="T4" y="T5"/>
                    </a:cxn>
                    <a:cxn ang="T11">
                      <a:pos x="T6" y="T7"/>
                    </a:cxn>
                  </a:cxnLst>
                  <a:rect l="T12" t="T13" r="T14" b="T15"/>
                  <a:pathLst>
                    <a:path w="238" h="175">
                      <a:moveTo>
                        <a:pt x="0" y="175"/>
                      </a:moveTo>
                      <a:lnTo>
                        <a:pt x="174" y="0"/>
                      </a:lnTo>
                      <a:cubicBezTo>
                        <a:pt x="204" y="30"/>
                        <a:pt x="227" y="70"/>
                        <a:pt x="238" y="111"/>
                      </a:cubicBezTo>
                      <a:lnTo>
                        <a:pt x="0" y="175"/>
                      </a:lnTo>
                    </a:path>
                  </a:pathLst>
                </a:custGeom>
                <a:gradFill rotWithShape="0">
                  <a:gsLst>
                    <a:gs pos="0">
                      <a:srgbClr val="00FF99"/>
                    </a:gs>
                    <a:gs pos="100000">
                      <a:srgbClr val="007647"/>
                    </a:gs>
                  </a:gsLst>
                  <a:path path="rect">
                    <a:fillToRect l="100000" b="100000"/>
                  </a:path>
                </a:gradFill>
                <a:ln w="12700" cmpd="sng">
                  <a:solidFill>
                    <a:srgbClr val="000000"/>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72" name="Freeform 18"/>
                <p:cNvSpPr>
                  <a:spLocks/>
                </p:cNvSpPr>
                <p:nvPr/>
              </p:nvSpPr>
              <p:spPr bwMode="auto">
                <a:xfrm>
                  <a:off x="2960" y="1341"/>
                  <a:ext cx="870" cy="1195"/>
                </a:xfrm>
                <a:custGeom>
                  <a:avLst/>
                  <a:gdLst>
                    <a:gd name="T0" fmla="*/ 0 w 174"/>
                    <a:gd name="T1" fmla="*/ 2147483647 h 239"/>
                    <a:gd name="T2" fmla="*/ 2147483647 w 174"/>
                    <a:gd name="T3" fmla="*/ 0 h 239"/>
                    <a:gd name="T4" fmla="*/ 2147483647 w 174"/>
                    <a:gd name="T5" fmla="*/ 2147483647 h 239"/>
                    <a:gd name="T6" fmla="*/ 0 w 174"/>
                    <a:gd name="T7" fmla="*/ 2147483647 h 239"/>
                    <a:gd name="T8" fmla="*/ 0 60000 65536"/>
                    <a:gd name="T9" fmla="*/ 0 60000 65536"/>
                    <a:gd name="T10" fmla="*/ 0 60000 65536"/>
                    <a:gd name="T11" fmla="*/ 0 60000 65536"/>
                    <a:gd name="T12" fmla="*/ 0 w 174"/>
                    <a:gd name="T13" fmla="*/ 0 h 239"/>
                    <a:gd name="T14" fmla="*/ 174 w 174"/>
                    <a:gd name="T15" fmla="*/ 239 h 239"/>
                  </a:gdLst>
                  <a:ahLst/>
                  <a:cxnLst>
                    <a:cxn ang="T8">
                      <a:pos x="T0" y="T1"/>
                    </a:cxn>
                    <a:cxn ang="T9">
                      <a:pos x="T2" y="T3"/>
                    </a:cxn>
                    <a:cxn ang="T10">
                      <a:pos x="T4" y="T5"/>
                    </a:cxn>
                    <a:cxn ang="T11">
                      <a:pos x="T6" y="T7"/>
                    </a:cxn>
                  </a:cxnLst>
                  <a:rect l="T12" t="T13" r="T14" b="T15"/>
                  <a:pathLst>
                    <a:path w="174" h="239">
                      <a:moveTo>
                        <a:pt x="0" y="239"/>
                      </a:moveTo>
                      <a:lnTo>
                        <a:pt x="63" y="0"/>
                      </a:lnTo>
                      <a:cubicBezTo>
                        <a:pt x="104" y="11"/>
                        <a:pt x="144" y="34"/>
                        <a:pt x="174" y="64"/>
                      </a:cubicBezTo>
                      <a:lnTo>
                        <a:pt x="0" y="239"/>
                      </a:lnTo>
                    </a:path>
                  </a:pathLst>
                </a:custGeom>
                <a:gradFill rotWithShape="0">
                  <a:gsLst>
                    <a:gs pos="0">
                      <a:srgbClr val="00FFFF"/>
                    </a:gs>
                    <a:gs pos="100000">
                      <a:srgbClr val="007676"/>
                    </a:gs>
                  </a:gsLst>
                  <a:path path="rect">
                    <a:fillToRect l="100000" b="100000"/>
                  </a:path>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73" name="Freeform 19"/>
                <p:cNvSpPr>
                  <a:spLocks/>
                </p:cNvSpPr>
                <p:nvPr/>
              </p:nvSpPr>
              <p:spPr bwMode="auto">
                <a:xfrm>
                  <a:off x="2085" y="1341"/>
                  <a:ext cx="875" cy="1195"/>
                </a:xfrm>
                <a:custGeom>
                  <a:avLst/>
                  <a:gdLst>
                    <a:gd name="T0" fmla="*/ 2147483647 w 175"/>
                    <a:gd name="T1" fmla="*/ 2147483647 h 239"/>
                    <a:gd name="T2" fmla="*/ 0 w 175"/>
                    <a:gd name="T3" fmla="*/ 2147483647 h 239"/>
                    <a:gd name="T4" fmla="*/ 2147483647 w 175"/>
                    <a:gd name="T5" fmla="*/ 0 h 239"/>
                    <a:gd name="T6" fmla="*/ 2147483647 w 175"/>
                    <a:gd name="T7" fmla="*/ 2147483647 h 239"/>
                    <a:gd name="T8" fmla="*/ 0 60000 65536"/>
                    <a:gd name="T9" fmla="*/ 0 60000 65536"/>
                    <a:gd name="T10" fmla="*/ 0 60000 65536"/>
                    <a:gd name="T11" fmla="*/ 0 60000 65536"/>
                    <a:gd name="T12" fmla="*/ 0 w 175"/>
                    <a:gd name="T13" fmla="*/ 0 h 239"/>
                    <a:gd name="T14" fmla="*/ 175 w 175"/>
                    <a:gd name="T15" fmla="*/ 239 h 239"/>
                  </a:gdLst>
                  <a:ahLst/>
                  <a:cxnLst>
                    <a:cxn ang="T8">
                      <a:pos x="T0" y="T1"/>
                    </a:cxn>
                    <a:cxn ang="T9">
                      <a:pos x="T2" y="T3"/>
                    </a:cxn>
                    <a:cxn ang="T10">
                      <a:pos x="T4" y="T5"/>
                    </a:cxn>
                    <a:cxn ang="T11">
                      <a:pos x="T6" y="T7"/>
                    </a:cxn>
                  </a:cxnLst>
                  <a:rect l="T12" t="T13" r="T14" b="T15"/>
                  <a:pathLst>
                    <a:path w="175" h="239">
                      <a:moveTo>
                        <a:pt x="175" y="239"/>
                      </a:moveTo>
                      <a:lnTo>
                        <a:pt x="0" y="64"/>
                      </a:lnTo>
                      <a:cubicBezTo>
                        <a:pt x="30" y="34"/>
                        <a:pt x="70" y="11"/>
                        <a:pt x="111" y="0"/>
                      </a:cubicBezTo>
                      <a:lnTo>
                        <a:pt x="175" y="239"/>
                      </a:lnTo>
                    </a:path>
                  </a:pathLst>
                </a:custGeom>
                <a:gradFill rotWithShape="0">
                  <a:gsLst>
                    <a:gs pos="0">
                      <a:srgbClr val="9999FF"/>
                    </a:gs>
                    <a:gs pos="100000">
                      <a:srgbClr val="474776"/>
                    </a:gs>
                  </a:gsLst>
                  <a:path path="rect">
                    <a:fillToRect r="100000" b="100000"/>
                  </a:path>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74" name="Freeform 20"/>
                <p:cNvSpPr>
                  <a:spLocks/>
                </p:cNvSpPr>
                <p:nvPr/>
              </p:nvSpPr>
              <p:spPr bwMode="auto">
                <a:xfrm>
                  <a:off x="2960" y="2216"/>
                  <a:ext cx="1235" cy="635"/>
                </a:xfrm>
                <a:custGeom>
                  <a:avLst/>
                  <a:gdLst>
                    <a:gd name="T0" fmla="*/ 0 w 247"/>
                    <a:gd name="T1" fmla="*/ 2147483647 h 127"/>
                    <a:gd name="T2" fmla="*/ 2147483647 w 247"/>
                    <a:gd name="T3" fmla="*/ 0 h 127"/>
                    <a:gd name="T4" fmla="*/ 2147483647 w 247"/>
                    <a:gd name="T5" fmla="*/ 2147483647 h 127"/>
                    <a:gd name="T6" fmla="*/ 2147483647 w 247"/>
                    <a:gd name="T7" fmla="*/ 2147483647 h 127"/>
                    <a:gd name="T8" fmla="*/ 0 w 247"/>
                    <a:gd name="T9" fmla="*/ 2147483647 h 127"/>
                    <a:gd name="T10" fmla="*/ 0 60000 65536"/>
                    <a:gd name="T11" fmla="*/ 0 60000 65536"/>
                    <a:gd name="T12" fmla="*/ 0 60000 65536"/>
                    <a:gd name="T13" fmla="*/ 0 60000 65536"/>
                    <a:gd name="T14" fmla="*/ 0 60000 65536"/>
                    <a:gd name="T15" fmla="*/ 0 w 247"/>
                    <a:gd name="T16" fmla="*/ 0 h 127"/>
                    <a:gd name="T17" fmla="*/ 247 w 247"/>
                    <a:gd name="T18" fmla="*/ 127 h 127"/>
                  </a:gdLst>
                  <a:ahLst/>
                  <a:cxnLst>
                    <a:cxn ang="T10">
                      <a:pos x="T0" y="T1"/>
                    </a:cxn>
                    <a:cxn ang="T11">
                      <a:pos x="T2" y="T3"/>
                    </a:cxn>
                    <a:cxn ang="T12">
                      <a:pos x="T4" y="T5"/>
                    </a:cxn>
                    <a:cxn ang="T13">
                      <a:pos x="T6" y="T7"/>
                    </a:cxn>
                    <a:cxn ang="T14">
                      <a:pos x="T8" y="T9"/>
                    </a:cxn>
                  </a:cxnLst>
                  <a:rect l="T15" t="T16" r="T17" b="T18"/>
                  <a:pathLst>
                    <a:path w="247" h="127">
                      <a:moveTo>
                        <a:pt x="0" y="64"/>
                      </a:moveTo>
                      <a:lnTo>
                        <a:pt x="238" y="0"/>
                      </a:lnTo>
                      <a:cubicBezTo>
                        <a:pt x="243" y="20"/>
                        <a:pt x="247" y="42"/>
                        <a:pt x="247" y="64"/>
                      </a:cubicBezTo>
                      <a:cubicBezTo>
                        <a:pt x="247" y="85"/>
                        <a:pt x="243" y="107"/>
                        <a:pt x="238" y="127"/>
                      </a:cubicBezTo>
                      <a:lnTo>
                        <a:pt x="0" y="64"/>
                      </a:lnTo>
                    </a:path>
                  </a:pathLst>
                </a:custGeom>
                <a:gradFill rotWithShape="0">
                  <a:gsLst>
                    <a:gs pos="0">
                      <a:srgbClr val="004322"/>
                    </a:gs>
                    <a:gs pos="100000">
                      <a:srgbClr val="009049"/>
                    </a:gs>
                  </a:gsLst>
                  <a:lin ang="0" scaled="1"/>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76" name="Text Box 22"/>
                <p:cNvSpPr txBox="1">
                  <a:spLocks noChangeArrowheads="1"/>
                </p:cNvSpPr>
                <p:nvPr/>
              </p:nvSpPr>
              <p:spPr bwMode="auto">
                <a:xfrm>
                  <a:off x="2859" y="1316"/>
                  <a:ext cx="204"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B3</a:t>
                  </a:r>
                </a:p>
              </p:txBody>
            </p:sp>
            <p:sp>
              <p:nvSpPr>
                <p:cNvPr id="178" name="Text Box 24"/>
                <p:cNvSpPr txBox="1">
                  <a:spLocks noChangeArrowheads="1"/>
                </p:cNvSpPr>
                <p:nvPr/>
              </p:nvSpPr>
              <p:spPr bwMode="auto">
                <a:xfrm>
                  <a:off x="2178" y="1535"/>
                  <a:ext cx="292"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B1-2</a:t>
                  </a:r>
                </a:p>
              </p:txBody>
            </p:sp>
            <p:sp>
              <p:nvSpPr>
                <p:cNvPr id="179" name="Text Box 25"/>
                <p:cNvSpPr txBox="1">
                  <a:spLocks noChangeArrowheads="1"/>
                </p:cNvSpPr>
                <p:nvPr/>
              </p:nvSpPr>
              <p:spPr bwMode="auto">
                <a:xfrm>
                  <a:off x="3287" y="1444"/>
                  <a:ext cx="292"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B4-5</a:t>
                  </a:r>
                </a:p>
              </p:txBody>
            </p:sp>
            <p:sp>
              <p:nvSpPr>
                <p:cNvPr id="181" name="Text Box 27"/>
                <p:cNvSpPr txBox="1">
                  <a:spLocks noChangeArrowheads="1"/>
                </p:cNvSpPr>
                <p:nvPr/>
              </p:nvSpPr>
              <p:spPr bwMode="auto">
                <a:xfrm>
                  <a:off x="3879" y="2298"/>
                  <a:ext cx="288"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C3-4</a:t>
                  </a:r>
                </a:p>
              </p:txBody>
            </p:sp>
            <p:sp>
              <p:nvSpPr>
                <p:cNvPr id="182" name="Text Box 28"/>
                <p:cNvSpPr txBox="1">
                  <a:spLocks noChangeArrowheads="1"/>
                </p:cNvSpPr>
                <p:nvPr/>
              </p:nvSpPr>
              <p:spPr bwMode="auto">
                <a:xfrm>
                  <a:off x="3707" y="1805"/>
                  <a:ext cx="288" cy="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charset="0"/>
                      <a:cs typeface="Calibri" charset="0"/>
                    </a:rPr>
                    <a:t>C1-2</a:t>
                  </a:r>
                </a:p>
              </p:txBody>
            </p:sp>
            <p:sp>
              <p:nvSpPr>
                <p:cNvPr id="185" name="Line 31"/>
                <p:cNvSpPr>
                  <a:spLocks noChangeShapeType="1"/>
                </p:cNvSpPr>
                <p:nvPr/>
              </p:nvSpPr>
              <p:spPr bwMode="auto">
                <a:xfrm>
                  <a:off x="2086" y="1660"/>
                  <a:ext cx="876" cy="88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86" name="Line 32"/>
                <p:cNvSpPr>
                  <a:spLocks noChangeShapeType="1"/>
                </p:cNvSpPr>
                <p:nvPr/>
              </p:nvSpPr>
              <p:spPr bwMode="auto">
                <a:xfrm flipH="1">
                  <a:off x="2958" y="1664"/>
                  <a:ext cx="876" cy="87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87" name="Text Box 33"/>
                <p:cNvSpPr txBox="1">
                  <a:spLocks noChangeArrowheads="1"/>
                </p:cNvSpPr>
                <p:nvPr/>
              </p:nvSpPr>
              <p:spPr bwMode="auto">
                <a:xfrm>
                  <a:off x="2749" y="2324"/>
                  <a:ext cx="416" cy="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685800" fontAlgn="base">
                    <a:spcBef>
                      <a:spcPct val="0"/>
                    </a:spcBef>
                    <a:spcAft>
                      <a:spcPct val="0"/>
                    </a:spcAft>
                    <a:defRPr/>
                  </a:pPr>
                  <a:r>
                    <a:rPr lang="en-US" sz="1575" b="1" dirty="0">
                      <a:solidFill>
                        <a:srgbClr val="FFFFFF"/>
                      </a:solidFill>
                      <a:latin typeface="Calibri" charset="0"/>
                      <a:cs typeface="Calibri" charset="0"/>
                    </a:rPr>
                    <a:t>A/C</a:t>
                  </a:r>
                </a:p>
              </p:txBody>
            </p:sp>
          </p:grpSp>
          <p:grpSp>
            <p:nvGrpSpPr>
              <p:cNvPr id="159" name="Group 158"/>
              <p:cNvGrpSpPr/>
              <p:nvPr/>
            </p:nvGrpSpPr>
            <p:grpSpPr>
              <a:xfrm>
                <a:off x="4579815" y="3871059"/>
                <a:ext cx="1889125" cy="1381125"/>
                <a:chOff x="4595813" y="3873501"/>
                <a:chExt cx="1889125" cy="1381125"/>
              </a:xfrm>
            </p:grpSpPr>
            <p:sp>
              <p:nvSpPr>
                <p:cNvPr id="160" name="Freeform 21"/>
                <p:cNvSpPr>
                  <a:spLocks/>
                </p:cNvSpPr>
                <p:nvPr/>
              </p:nvSpPr>
              <p:spPr bwMode="auto">
                <a:xfrm>
                  <a:off x="4595813" y="3873501"/>
                  <a:ext cx="1889125" cy="1381125"/>
                </a:xfrm>
                <a:custGeom>
                  <a:avLst/>
                  <a:gdLst>
                    <a:gd name="T0" fmla="*/ 0 w 238"/>
                    <a:gd name="T1" fmla="*/ 0 h 174"/>
                    <a:gd name="T2" fmla="*/ 2147483647 w 238"/>
                    <a:gd name="T3" fmla="*/ 2147483647 h 174"/>
                    <a:gd name="T4" fmla="*/ 2147483647 w 238"/>
                    <a:gd name="T5" fmla="*/ 2147483647 h 174"/>
                    <a:gd name="T6" fmla="*/ 0 w 238"/>
                    <a:gd name="T7" fmla="*/ 0 h 174"/>
                    <a:gd name="T8" fmla="*/ 0 60000 65536"/>
                    <a:gd name="T9" fmla="*/ 0 60000 65536"/>
                    <a:gd name="T10" fmla="*/ 0 60000 65536"/>
                    <a:gd name="T11" fmla="*/ 0 60000 65536"/>
                    <a:gd name="T12" fmla="*/ 0 w 238"/>
                    <a:gd name="T13" fmla="*/ 0 h 174"/>
                    <a:gd name="T14" fmla="*/ 238 w 238"/>
                    <a:gd name="T15" fmla="*/ 174 h 174"/>
                  </a:gdLst>
                  <a:ahLst/>
                  <a:cxnLst>
                    <a:cxn ang="T8">
                      <a:pos x="T0" y="T1"/>
                    </a:cxn>
                    <a:cxn ang="T9">
                      <a:pos x="T2" y="T3"/>
                    </a:cxn>
                    <a:cxn ang="T10">
                      <a:pos x="T4" y="T5"/>
                    </a:cxn>
                    <a:cxn ang="T11">
                      <a:pos x="T6" y="T7"/>
                    </a:cxn>
                  </a:cxnLst>
                  <a:rect l="T12" t="T13" r="T14" b="T15"/>
                  <a:pathLst>
                    <a:path w="238" h="174">
                      <a:moveTo>
                        <a:pt x="0" y="0"/>
                      </a:moveTo>
                      <a:lnTo>
                        <a:pt x="238" y="63"/>
                      </a:lnTo>
                      <a:cubicBezTo>
                        <a:pt x="227" y="104"/>
                        <a:pt x="204" y="144"/>
                        <a:pt x="174" y="174"/>
                      </a:cubicBezTo>
                      <a:lnTo>
                        <a:pt x="0" y="0"/>
                      </a:lnTo>
                    </a:path>
                  </a:pathLst>
                </a:custGeom>
                <a:gradFill rotWithShape="0">
                  <a:gsLst>
                    <a:gs pos="0">
                      <a:srgbClr val="23906F"/>
                    </a:gs>
                    <a:gs pos="100000">
                      <a:srgbClr val="104333"/>
                    </a:gs>
                  </a:gsLst>
                  <a:path path="rect">
                    <a:fillToRect l="100000" t="100000"/>
                  </a:path>
                </a:gradFill>
                <a:ln w="12700" cmpd="sng">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161" name="Text Box 29"/>
                <p:cNvSpPr txBox="1">
                  <a:spLocks noChangeArrowheads="1"/>
                </p:cNvSpPr>
                <p:nvPr/>
              </p:nvSpPr>
              <p:spPr bwMode="auto">
                <a:xfrm>
                  <a:off x="5740905" y="4823410"/>
                  <a:ext cx="457522" cy="297354"/>
                </a:xfrm>
                <a:prstGeom prst="rect">
                  <a:avLst/>
                </a:prstGeom>
                <a:noFill/>
                <a:ln w="9525">
                  <a:noFill/>
                  <a:miter lim="800000"/>
                  <a:headEnd/>
                  <a:tailEnd/>
                </a:ln>
              </p:spPr>
              <p:txBody>
                <a:bodyPr wrap="none">
                  <a:spAutoFit/>
                </a:bodyPr>
                <a:lstStyle/>
                <a:p>
                  <a:pPr defTabSz="685800" eaLnBrk="0" fontAlgn="base" hangingPunct="0">
                    <a:spcBef>
                      <a:spcPct val="0"/>
                    </a:spcBef>
                    <a:spcAft>
                      <a:spcPct val="0"/>
                    </a:spcAft>
                    <a:defRPr/>
                  </a:pPr>
                  <a:r>
                    <a:rPr lang="en-US" b="1" dirty="0">
                      <a:solidFill>
                        <a:srgbClr val="FFFFFF"/>
                      </a:solidFill>
                      <a:latin typeface="Calibri"/>
                      <a:cs typeface="Calibri"/>
                    </a:rPr>
                    <a:t>C5-6</a:t>
                  </a:r>
                </a:p>
              </p:txBody>
            </p:sp>
          </p:grpSp>
        </p:grpSp>
        <p:sp>
          <p:nvSpPr>
            <p:cNvPr id="61" name="Freeform 12"/>
            <p:cNvSpPr>
              <a:spLocks/>
            </p:cNvSpPr>
            <p:nvPr/>
          </p:nvSpPr>
          <p:spPr bwMode="auto">
            <a:xfrm>
              <a:off x="4599073" y="3867151"/>
              <a:ext cx="1361991" cy="1889125"/>
            </a:xfrm>
            <a:custGeom>
              <a:avLst/>
              <a:gdLst>
                <a:gd name="T0" fmla="*/ 0 w 174"/>
                <a:gd name="T1" fmla="*/ 0 h 238"/>
                <a:gd name="T2" fmla="*/ 2147483647 w 174"/>
                <a:gd name="T3" fmla="*/ 2147483647 h 238"/>
                <a:gd name="T4" fmla="*/ 2147483647 w 174"/>
                <a:gd name="T5" fmla="*/ 2147483647 h 238"/>
                <a:gd name="T6" fmla="*/ 0 w 174"/>
                <a:gd name="T7" fmla="*/ 0 h 238"/>
                <a:gd name="T8" fmla="*/ 0 60000 65536"/>
                <a:gd name="T9" fmla="*/ 0 60000 65536"/>
                <a:gd name="T10" fmla="*/ 0 60000 65536"/>
                <a:gd name="T11" fmla="*/ 0 60000 65536"/>
                <a:gd name="T12" fmla="*/ 0 w 174"/>
                <a:gd name="T13" fmla="*/ 0 h 238"/>
                <a:gd name="T14" fmla="*/ 174 w 174"/>
                <a:gd name="T15" fmla="*/ 238 h 238"/>
              </a:gdLst>
              <a:ahLst/>
              <a:cxnLst>
                <a:cxn ang="T8">
                  <a:pos x="T0" y="T1"/>
                </a:cxn>
                <a:cxn ang="T9">
                  <a:pos x="T2" y="T3"/>
                </a:cxn>
                <a:cxn ang="T10">
                  <a:pos x="T4" y="T5"/>
                </a:cxn>
                <a:cxn ang="T11">
                  <a:pos x="T6" y="T7"/>
                </a:cxn>
              </a:cxnLst>
              <a:rect l="T12" t="T13" r="T14" b="T15"/>
              <a:pathLst>
                <a:path w="174" h="238">
                  <a:moveTo>
                    <a:pt x="0" y="0"/>
                  </a:moveTo>
                  <a:lnTo>
                    <a:pt x="174" y="174"/>
                  </a:lnTo>
                  <a:cubicBezTo>
                    <a:pt x="144" y="204"/>
                    <a:pt x="104" y="228"/>
                    <a:pt x="63" y="238"/>
                  </a:cubicBezTo>
                  <a:lnTo>
                    <a:pt x="0" y="0"/>
                  </a:lnTo>
                </a:path>
              </a:pathLst>
            </a:custGeom>
            <a:gradFill rotWithShape="0">
              <a:gsLst>
                <a:gs pos="0">
                  <a:srgbClr val="2C736D"/>
                </a:gs>
                <a:gs pos="100000">
                  <a:srgbClr val="143532"/>
                </a:gs>
              </a:gsLst>
              <a:path path="rect">
                <a:fillToRect l="100000" t="100000"/>
              </a:path>
            </a:gradFill>
            <a:ln w="12700">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65" name="Freeform 16"/>
            <p:cNvSpPr>
              <a:spLocks/>
            </p:cNvSpPr>
            <p:nvPr/>
          </p:nvSpPr>
          <p:spPr bwMode="auto">
            <a:xfrm>
              <a:off x="3194002" y="3867152"/>
              <a:ext cx="1369929" cy="1889126"/>
            </a:xfrm>
            <a:custGeom>
              <a:avLst/>
              <a:gdLst>
                <a:gd name="T0" fmla="*/ 2147483647 w 175"/>
                <a:gd name="T1" fmla="*/ 0 h 238"/>
                <a:gd name="T2" fmla="*/ 2147483647 w 175"/>
                <a:gd name="T3" fmla="*/ 2147483647 h 238"/>
                <a:gd name="T4" fmla="*/ 0 w 175"/>
                <a:gd name="T5" fmla="*/ 2147483647 h 238"/>
                <a:gd name="T6" fmla="*/ 2147483647 w 175"/>
                <a:gd name="T7" fmla="*/ 0 h 238"/>
                <a:gd name="T8" fmla="*/ 0 60000 65536"/>
                <a:gd name="T9" fmla="*/ 0 60000 65536"/>
                <a:gd name="T10" fmla="*/ 0 60000 65536"/>
                <a:gd name="T11" fmla="*/ 0 60000 65536"/>
                <a:gd name="T12" fmla="*/ 0 w 175"/>
                <a:gd name="T13" fmla="*/ 0 h 238"/>
                <a:gd name="T14" fmla="*/ 175 w 175"/>
                <a:gd name="T15" fmla="*/ 238 h 238"/>
              </a:gdLst>
              <a:ahLst/>
              <a:cxnLst>
                <a:cxn ang="T8">
                  <a:pos x="T0" y="T1"/>
                </a:cxn>
                <a:cxn ang="T9">
                  <a:pos x="T2" y="T3"/>
                </a:cxn>
                <a:cxn ang="T10">
                  <a:pos x="T4" y="T5"/>
                </a:cxn>
                <a:cxn ang="T11">
                  <a:pos x="T6" y="T7"/>
                </a:cxn>
              </a:cxnLst>
              <a:rect l="T12" t="T13" r="T14" b="T15"/>
              <a:pathLst>
                <a:path w="175" h="238">
                  <a:moveTo>
                    <a:pt x="175" y="0"/>
                  </a:moveTo>
                  <a:lnTo>
                    <a:pt x="111" y="238"/>
                  </a:lnTo>
                  <a:cubicBezTo>
                    <a:pt x="70" y="228"/>
                    <a:pt x="30" y="204"/>
                    <a:pt x="0" y="174"/>
                  </a:cubicBezTo>
                  <a:lnTo>
                    <a:pt x="175" y="0"/>
                  </a:lnTo>
                </a:path>
              </a:pathLst>
            </a:custGeom>
            <a:gradFill rotWithShape="0">
              <a:gsLst>
                <a:gs pos="0">
                  <a:srgbClr val="EE2F72"/>
                </a:gs>
                <a:gs pos="100000">
                  <a:srgbClr val="6E1635"/>
                </a:gs>
              </a:gsLst>
              <a:path path="rect">
                <a:fillToRect t="100000" r="100000"/>
              </a:path>
            </a:gradFill>
            <a:ln w="12700">
              <a:solidFill>
                <a:schemeClr val="tx1"/>
              </a:solidFill>
              <a:round/>
              <a:headEnd/>
              <a:tailEnd/>
            </a:ln>
          </p:spPr>
          <p:txBody>
            <a:bodyPr/>
            <a:lstStyle/>
            <a:p>
              <a:pPr defTabSz="685800" fontAlgn="base">
                <a:spcBef>
                  <a:spcPct val="0"/>
                </a:spcBef>
                <a:spcAft>
                  <a:spcPct val="0"/>
                </a:spcAft>
                <a:defRPr/>
              </a:pPr>
              <a:endParaRPr lang="en-US" sz="1350">
                <a:solidFill>
                  <a:srgbClr val="000000"/>
                </a:solidFill>
                <a:latin typeface="Comic Sans MS" pitchFamily="66" charset="0"/>
                <a:cs typeface="Arial" charset="0"/>
              </a:endParaRPr>
            </a:p>
          </p:txBody>
        </p:sp>
        <p:sp>
          <p:nvSpPr>
            <p:cNvPr id="78" name="Text Box 31"/>
            <p:cNvSpPr txBox="1">
              <a:spLocks noChangeArrowheads="1"/>
            </p:cNvSpPr>
            <p:nvPr/>
          </p:nvSpPr>
          <p:spPr bwMode="auto">
            <a:xfrm>
              <a:off x="3630955" y="5345253"/>
              <a:ext cx="470724" cy="297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a:cs typeface="Calibri"/>
                </a:rPr>
                <a:t>A7-8</a:t>
              </a:r>
            </a:p>
          </p:txBody>
        </p:sp>
        <p:sp>
          <p:nvSpPr>
            <p:cNvPr id="80" name="Text Box 33"/>
            <p:cNvSpPr txBox="1">
              <a:spLocks noChangeArrowheads="1"/>
            </p:cNvSpPr>
            <p:nvPr/>
          </p:nvSpPr>
          <p:spPr bwMode="auto">
            <a:xfrm>
              <a:off x="5009308" y="5407864"/>
              <a:ext cx="457521" cy="297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a:cs typeface="Calibri"/>
                </a:rPr>
                <a:t>C7-8</a:t>
              </a:r>
            </a:p>
          </p:txBody>
        </p:sp>
        <p:sp>
          <p:nvSpPr>
            <p:cNvPr id="88" name="Text Box 41"/>
            <p:cNvSpPr txBox="1">
              <a:spLocks noChangeArrowheads="1"/>
            </p:cNvSpPr>
            <p:nvPr/>
          </p:nvSpPr>
          <p:spPr bwMode="auto">
            <a:xfrm>
              <a:off x="4366861" y="5527915"/>
              <a:ext cx="449120" cy="297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en-US" sz="1800" b="1" dirty="0">
                  <a:solidFill>
                    <a:srgbClr val="FFFFFF"/>
                  </a:solidFill>
                  <a:latin typeface="Calibri"/>
                  <a:cs typeface="Calibri"/>
                </a:rPr>
                <a:t>A</a:t>
              </a:r>
              <a:r>
                <a:rPr lang="en-US" sz="1800" b="1" baseline="30000" dirty="0">
                  <a:solidFill>
                    <a:srgbClr val="FFFFFF"/>
                  </a:solidFill>
                  <a:latin typeface="Calibri"/>
                  <a:cs typeface="Calibri"/>
                </a:rPr>
                <a:t>+</a:t>
              </a:r>
              <a:r>
                <a:rPr lang="en-US" sz="1800" b="1" dirty="0">
                  <a:solidFill>
                    <a:srgbClr val="FFFFFF"/>
                  </a:solidFill>
                  <a:latin typeface="Calibri"/>
                  <a:cs typeface="Calibri"/>
                </a:rPr>
                <a:t>C</a:t>
              </a:r>
              <a:r>
                <a:rPr lang="en-US" sz="1800" b="1" baseline="30000" dirty="0">
                  <a:solidFill>
                    <a:srgbClr val="FFFFFF"/>
                  </a:solidFill>
                  <a:latin typeface="Calibri"/>
                  <a:cs typeface="Calibri"/>
                </a:rPr>
                <a:t>+</a:t>
              </a:r>
            </a:p>
          </p:txBody>
        </p:sp>
        <p:sp>
          <p:nvSpPr>
            <p:cNvPr id="155" name="Text Box 33"/>
            <p:cNvSpPr txBox="1">
              <a:spLocks noChangeArrowheads="1"/>
            </p:cNvSpPr>
            <p:nvPr/>
          </p:nvSpPr>
          <p:spPr bwMode="auto">
            <a:xfrm>
              <a:off x="4244002" y="3536950"/>
              <a:ext cx="660758" cy="441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685800" fontAlgn="base">
                <a:spcBef>
                  <a:spcPct val="0"/>
                </a:spcBef>
                <a:spcAft>
                  <a:spcPct val="0"/>
                </a:spcAft>
                <a:defRPr/>
              </a:pPr>
              <a:r>
                <a:rPr lang="en-US" sz="1575" b="1" dirty="0">
                  <a:solidFill>
                    <a:srgbClr val="FFFFFF"/>
                  </a:solidFill>
                  <a:latin typeface="Calibri" charset="0"/>
                  <a:cs typeface="Calibri" charset="0"/>
                </a:rPr>
                <a:t>A/C</a:t>
              </a:r>
            </a:p>
          </p:txBody>
        </p:sp>
      </p:grpSp>
      <p:sp>
        <p:nvSpPr>
          <p:cNvPr id="275" name="TextBox 274"/>
          <p:cNvSpPr txBox="1"/>
          <p:nvPr/>
        </p:nvSpPr>
        <p:spPr>
          <a:xfrm>
            <a:off x="7367443" y="1878020"/>
            <a:ext cx="1888331" cy="300082"/>
          </a:xfrm>
          <a:prstGeom prst="rect">
            <a:avLst/>
          </a:prstGeom>
          <a:noFill/>
        </p:spPr>
        <p:txBody>
          <a:bodyPr wrap="square" rtlCol="0">
            <a:spAutoFit/>
          </a:bodyPr>
          <a:lstStyle/>
          <a:p>
            <a:pPr defTabSz="685800" fontAlgn="base">
              <a:spcBef>
                <a:spcPct val="0"/>
              </a:spcBef>
              <a:spcAft>
                <a:spcPct val="0"/>
              </a:spcAft>
              <a:defRPr/>
            </a:pPr>
            <a:endParaRPr lang="en-US" sz="1350" dirty="0">
              <a:solidFill>
                <a:srgbClr val="000000"/>
              </a:solidFill>
              <a:latin typeface="Comic Sans MS" pitchFamily="66" charset="0"/>
              <a:cs typeface="Arial" charset="0"/>
            </a:endParaRPr>
          </a:p>
        </p:txBody>
      </p:sp>
      <p:sp>
        <p:nvSpPr>
          <p:cNvPr id="278" name="Text Box 30"/>
          <p:cNvSpPr txBox="1">
            <a:spLocks noChangeArrowheads="1"/>
          </p:cNvSpPr>
          <p:nvPr/>
        </p:nvSpPr>
        <p:spPr bwMode="auto">
          <a:xfrm>
            <a:off x="8627224" y="6551544"/>
            <a:ext cx="35605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en-US" altLang="en-US" sz="1600" dirty="0">
                <a:solidFill>
                  <a:srgbClr val="000000"/>
                </a:solidFill>
                <a:latin typeface="Calibri Light" panose="020F0302020204030204" pitchFamily="34" charset="0"/>
                <a:cs typeface="Calibri Light" panose="020F0302020204030204" pitchFamily="34" charset="0"/>
              </a:rPr>
              <a:t>Copyright © 2018, Patricia M. Crittenden</a:t>
            </a:r>
          </a:p>
          <a:p>
            <a:pPr defTabSz="685800" fontAlgn="base">
              <a:spcBef>
                <a:spcPct val="0"/>
              </a:spcBef>
              <a:spcAft>
                <a:spcPct val="0"/>
              </a:spcAft>
              <a:defRPr/>
            </a:pPr>
            <a:endParaRPr lang="en-US" altLang="en-US" sz="1600" dirty="0">
              <a:solidFill>
                <a:srgbClr val="000000"/>
              </a:solidFill>
              <a:latin typeface="Times New Roman" panose="02020603050405020304" pitchFamily="18" charset="0"/>
              <a:cs typeface="Arial" charset="0"/>
            </a:endParaRPr>
          </a:p>
        </p:txBody>
      </p:sp>
      <p:sp>
        <p:nvSpPr>
          <p:cNvPr id="63" name="TextBox 276">
            <a:extLst>
              <a:ext uri="{FF2B5EF4-FFF2-40B4-BE49-F238E27FC236}">
                <a16:creationId xmlns:a16="http://schemas.microsoft.com/office/drawing/2014/main" id="{651B6A69-62CF-4F48-84F4-A1BBEBE4DEE0}"/>
              </a:ext>
            </a:extLst>
          </p:cNvPr>
          <p:cNvSpPr txBox="1"/>
          <p:nvPr/>
        </p:nvSpPr>
        <p:spPr>
          <a:xfrm>
            <a:off x="2197186" y="117366"/>
            <a:ext cx="8422629" cy="584775"/>
          </a:xfrm>
          <a:prstGeom prst="rect">
            <a:avLst/>
          </a:prstGeom>
          <a:noFill/>
        </p:spPr>
        <p:txBody>
          <a:bodyPr wrap="square" rtlCol="0">
            <a:spAutoFit/>
          </a:bodyPr>
          <a:lstStyle/>
          <a:p>
            <a:pPr defTabSz="685800" fontAlgn="base">
              <a:spcBef>
                <a:spcPct val="0"/>
              </a:spcBef>
              <a:spcAft>
                <a:spcPct val="0"/>
              </a:spcAft>
              <a:defRPr/>
            </a:pPr>
            <a:r>
              <a:rPr lang="nb-NO" sz="3200" b="1" dirty="0">
                <a:solidFill>
                  <a:srgbClr val="002060"/>
                </a:solidFill>
                <a:latin typeface="Calibri" pitchFamily="34" charset="0"/>
                <a:cs typeface="Arial" charset="0"/>
              </a:rPr>
              <a:t>DMM selv-beskyttende strategier hos voksne</a:t>
            </a:r>
          </a:p>
        </p:txBody>
      </p:sp>
      <p:sp>
        <p:nvSpPr>
          <p:cNvPr id="68" name="Text Box 23">
            <a:extLst>
              <a:ext uri="{FF2B5EF4-FFF2-40B4-BE49-F238E27FC236}">
                <a16:creationId xmlns:a16="http://schemas.microsoft.com/office/drawing/2014/main" id="{C8501166-E1AA-004D-AB5F-CF5B7482DB84}"/>
              </a:ext>
            </a:extLst>
          </p:cNvPr>
          <p:cNvSpPr txBox="1">
            <a:spLocks noChangeArrowheads="1"/>
          </p:cNvSpPr>
          <p:nvPr/>
        </p:nvSpPr>
        <p:spPr bwMode="auto">
          <a:xfrm rot="21041765">
            <a:off x="4730625" y="1829449"/>
            <a:ext cx="90011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dirty="0">
                <a:solidFill>
                  <a:srgbClr val="FFFFFF"/>
                </a:solidFill>
                <a:latin typeface="Calibri" charset="0"/>
                <a:cs typeface="Calibri" charset="0"/>
              </a:rPr>
              <a:t>Reservert</a:t>
            </a:r>
          </a:p>
        </p:txBody>
      </p:sp>
      <p:sp>
        <p:nvSpPr>
          <p:cNvPr id="69" name="Text Box 21">
            <a:extLst>
              <a:ext uri="{FF2B5EF4-FFF2-40B4-BE49-F238E27FC236}">
                <a16:creationId xmlns:a16="http://schemas.microsoft.com/office/drawing/2014/main" id="{7C235F48-76BC-9B4B-9654-2CC7C6EF5FA7}"/>
              </a:ext>
            </a:extLst>
          </p:cNvPr>
          <p:cNvSpPr txBox="1">
            <a:spLocks noChangeArrowheads="1"/>
          </p:cNvSpPr>
          <p:nvPr/>
        </p:nvSpPr>
        <p:spPr bwMode="auto">
          <a:xfrm>
            <a:off x="5633696" y="1429777"/>
            <a:ext cx="89159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dirty="0">
                <a:solidFill>
                  <a:srgbClr val="FFFFFF"/>
                </a:solidFill>
                <a:latin typeface="Calibri" charset="0"/>
                <a:cs typeface="Calibri" charset="0"/>
              </a:rPr>
              <a:t>Balansert</a:t>
            </a:r>
          </a:p>
        </p:txBody>
      </p:sp>
      <p:sp>
        <p:nvSpPr>
          <p:cNvPr id="70" name="Text Box 26">
            <a:extLst>
              <a:ext uri="{FF2B5EF4-FFF2-40B4-BE49-F238E27FC236}">
                <a16:creationId xmlns:a16="http://schemas.microsoft.com/office/drawing/2014/main" id="{D3F128FD-46D5-BA46-B0EE-FD042C270379}"/>
              </a:ext>
            </a:extLst>
          </p:cNvPr>
          <p:cNvSpPr txBox="1">
            <a:spLocks noChangeArrowheads="1"/>
          </p:cNvSpPr>
          <p:nvPr/>
        </p:nvSpPr>
        <p:spPr bwMode="auto">
          <a:xfrm rot="963945">
            <a:off x="6822374" y="1777018"/>
            <a:ext cx="7389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dirty="0">
                <a:solidFill>
                  <a:srgbClr val="FFFFFF"/>
                </a:solidFill>
                <a:latin typeface="Calibri" charset="0"/>
                <a:cs typeface="Calibri" charset="0"/>
              </a:rPr>
              <a:t>Reaktiv</a:t>
            </a:r>
          </a:p>
        </p:txBody>
      </p:sp>
      <p:sp>
        <p:nvSpPr>
          <p:cNvPr id="71" name="Text Box 29">
            <a:extLst>
              <a:ext uri="{FF2B5EF4-FFF2-40B4-BE49-F238E27FC236}">
                <a16:creationId xmlns:a16="http://schemas.microsoft.com/office/drawing/2014/main" id="{D8CACC1F-F0AF-754B-87A8-05C71A4DEA27}"/>
              </a:ext>
            </a:extLst>
          </p:cNvPr>
          <p:cNvSpPr txBox="1">
            <a:spLocks noChangeArrowheads="1"/>
          </p:cNvSpPr>
          <p:nvPr/>
        </p:nvSpPr>
        <p:spPr bwMode="auto">
          <a:xfrm rot="21237440">
            <a:off x="6858197" y="2497110"/>
            <a:ext cx="166004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685800" fontAlgn="base">
              <a:spcBef>
                <a:spcPct val="0"/>
              </a:spcBef>
              <a:spcAft>
                <a:spcPct val="0"/>
              </a:spcAft>
              <a:defRPr/>
            </a:pPr>
            <a:r>
              <a:rPr lang="nb-NO" sz="1400" b="1" dirty="0">
                <a:solidFill>
                  <a:srgbClr val="FFFFFF"/>
                </a:solidFill>
                <a:latin typeface="Calibri" charset="0"/>
                <a:cs typeface="Calibri" charset="0"/>
              </a:rPr>
              <a:t>Truende/</a:t>
            </a:r>
          </a:p>
          <a:p>
            <a:pPr algn="r" defTabSz="685800" fontAlgn="base">
              <a:spcBef>
                <a:spcPct val="0"/>
              </a:spcBef>
              <a:spcAft>
                <a:spcPct val="0"/>
              </a:spcAft>
              <a:defRPr/>
            </a:pPr>
            <a:r>
              <a:rPr lang="nb-NO" sz="1400" b="1" dirty="0">
                <a:solidFill>
                  <a:srgbClr val="FFFFFF"/>
                </a:solidFill>
                <a:latin typeface="Calibri" charset="0"/>
                <a:cs typeface="Calibri" charset="0"/>
              </a:rPr>
              <a:t>Avvæpnende</a:t>
            </a:r>
          </a:p>
        </p:txBody>
      </p:sp>
      <p:sp>
        <p:nvSpPr>
          <p:cNvPr id="72" name="Text Box 30">
            <a:extLst>
              <a:ext uri="{FF2B5EF4-FFF2-40B4-BE49-F238E27FC236}">
                <a16:creationId xmlns:a16="http://schemas.microsoft.com/office/drawing/2014/main" id="{CD4E6FBF-2F75-3946-A1A9-C488DEA69475}"/>
              </a:ext>
            </a:extLst>
          </p:cNvPr>
          <p:cNvSpPr txBox="1">
            <a:spLocks noChangeArrowheads="1"/>
          </p:cNvSpPr>
          <p:nvPr/>
        </p:nvSpPr>
        <p:spPr bwMode="auto">
          <a:xfrm rot="603911">
            <a:off x="7246805" y="3369165"/>
            <a:ext cx="13521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685800" fontAlgn="base">
              <a:spcBef>
                <a:spcPct val="0"/>
              </a:spcBef>
              <a:spcAft>
                <a:spcPct val="0"/>
              </a:spcAft>
              <a:defRPr/>
            </a:pPr>
            <a:r>
              <a:rPr lang="nb-NO" sz="1400" b="1" dirty="0">
                <a:solidFill>
                  <a:srgbClr val="FFFFFF"/>
                </a:solidFill>
                <a:latin typeface="Calibri" charset="0"/>
                <a:cs typeface="Calibri" charset="0"/>
              </a:rPr>
              <a:t>Aggressiv/</a:t>
            </a:r>
          </a:p>
          <a:p>
            <a:pPr algn="r" defTabSz="685800" fontAlgn="base">
              <a:spcBef>
                <a:spcPct val="0"/>
              </a:spcBef>
              <a:spcAft>
                <a:spcPct val="0"/>
              </a:spcAft>
              <a:defRPr/>
            </a:pPr>
            <a:r>
              <a:rPr lang="nb-NO" sz="1400" b="1" dirty="0">
                <a:solidFill>
                  <a:srgbClr val="FFFFFF"/>
                </a:solidFill>
                <a:latin typeface="Calibri" charset="0"/>
                <a:cs typeface="Calibri" charset="0"/>
              </a:rPr>
              <a:t>Påtatt hjelpeløs</a:t>
            </a:r>
          </a:p>
        </p:txBody>
      </p:sp>
      <p:sp>
        <p:nvSpPr>
          <p:cNvPr id="73" name="Text Box 34">
            <a:extLst>
              <a:ext uri="{FF2B5EF4-FFF2-40B4-BE49-F238E27FC236}">
                <a16:creationId xmlns:a16="http://schemas.microsoft.com/office/drawing/2014/main" id="{B871B420-5113-A548-B749-2547ABFB7636}"/>
              </a:ext>
            </a:extLst>
          </p:cNvPr>
          <p:cNvSpPr txBox="1">
            <a:spLocks noChangeArrowheads="1"/>
          </p:cNvSpPr>
          <p:nvPr/>
        </p:nvSpPr>
        <p:spPr bwMode="auto">
          <a:xfrm rot="1270446">
            <a:off x="7259971" y="4036148"/>
            <a:ext cx="1037400" cy="523220"/>
          </a:xfrm>
          <a:prstGeom prst="rect">
            <a:avLst/>
          </a:prstGeom>
          <a:noFill/>
          <a:ln w="9525">
            <a:noFill/>
            <a:miter lim="800000"/>
            <a:headEnd/>
            <a:tailEnd/>
          </a:ln>
        </p:spPr>
        <p:txBody>
          <a:bodyPr wrap="none">
            <a:spAutoFit/>
          </a:bodyPr>
          <a:lstStyle/>
          <a:p>
            <a:pPr algn="r" defTabSz="685800" eaLnBrk="0" fontAlgn="base" hangingPunct="0">
              <a:spcBef>
                <a:spcPct val="0"/>
              </a:spcBef>
              <a:spcAft>
                <a:spcPct val="0"/>
              </a:spcAft>
              <a:defRPr/>
            </a:pPr>
            <a:r>
              <a:rPr lang="nb-NO" sz="1400" b="1" dirty="0">
                <a:solidFill>
                  <a:srgbClr val="FFFFFF"/>
                </a:solidFill>
                <a:latin typeface="Calibri"/>
                <a:cs typeface="Calibri"/>
              </a:rPr>
              <a:t>Straffende/</a:t>
            </a:r>
          </a:p>
          <a:p>
            <a:pPr algn="r" defTabSz="685800" eaLnBrk="0" fontAlgn="base" hangingPunct="0">
              <a:spcBef>
                <a:spcPct val="0"/>
              </a:spcBef>
              <a:spcAft>
                <a:spcPct val="0"/>
              </a:spcAft>
              <a:defRPr/>
            </a:pPr>
            <a:r>
              <a:rPr lang="nb-NO" sz="1400" b="1" dirty="0">
                <a:solidFill>
                  <a:srgbClr val="FFFFFF"/>
                </a:solidFill>
                <a:latin typeface="Calibri"/>
                <a:cs typeface="Calibri"/>
              </a:rPr>
              <a:t>Forførende</a:t>
            </a:r>
          </a:p>
        </p:txBody>
      </p:sp>
      <p:sp>
        <p:nvSpPr>
          <p:cNvPr id="74" name="Text Box 40">
            <a:extLst>
              <a:ext uri="{FF2B5EF4-FFF2-40B4-BE49-F238E27FC236}">
                <a16:creationId xmlns:a16="http://schemas.microsoft.com/office/drawing/2014/main" id="{AF98B899-59EA-D749-AC50-16298BD3A8A9}"/>
              </a:ext>
            </a:extLst>
          </p:cNvPr>
          <p:cNvSpPr txBox="1">
            <a:spLocks noChangeArrowheads="1"/>
          </p:cNvSpPr>
          <p:nvPr/>
        </p:nvSpPr>
        <p:spPr bwMode="auto">
          <a:xfrm rot="2787641">
            <a:off x="6146560" y="4841918"/>
            <a:ext cx="268909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dirty="0">
                <a:solidFill>
                  <a:srgbClr val="FFFFFF"/>
                </a:solidFill>
                <a:latin typeface="Calibri"/>
                <a:cs typeface="Calibri"/>
              </a:rPr>
              <a:t>Kognitiv Fusjon med </a:t>
            </a:r>
          </a:p>
          <a:p>
            <a:pPr defTabSz="685800" fontAlgn="base">
              <a:spcBef>
                <a:spcPct val="0"/>
              </a:spcBef>
              <a:spcAft>
                <a:spcPct val="0"/>
              </a:spcAft>
              <a:defRPr/>
            </a:pPr>
            <a:r>
              <a:rPr lang="nb-NO" sz="1400" b="1" dirty="0">
                <a:solidFill>
                  <a:srgbClr val="FFFFFF"/>
                </a:solidFill>
                <a:latin typeface="Calibri"/>
                <a:cs typeface="Calibri"/>
              </a:rPr>
              <a:t>fiendebilder eller</a:t>
            </a:r>
          </a:p>
          <a:p>
            <a:pPr defTabSz="685800" fontAlgn="base">
              <a:spcBef>
                <a:spcPct val="0"/>
              </a:spcBef>
              <a:spcAft>
                <a:spcPct val="0"/>
              </a:spcAft>
              <a:defRPr/>
            </a:pPr>
            <a:r>
              <a:rPr lang="nb-NO" sz="1400" b="1" dirty="0">
                <a:solidFill>
                  <a:srgbClr val="FFFFFF"/>
                </a:solidFill>
                <a:latin typeface="Calibri"/>
                <a:cs typeface="Calibri"/>
              </a:rPr>
              <a:t>forfølgsesfantasier</a:t>
            </a:r>
          </a:p>
        </p:txBody>
      </p:sp>
      <p:sp>
        <p:nvSpPr>
          <p:cNvPr id="75" name="Text Box 42">
            <a:extLst>
              <a:ext uri="{FF2B5EF4-FFF2-40B4-BE49-F238E27FC236}">
                <a16:creationId xmlns:a16="http://schemas.microsoft.com/office/drawing/2014/main" id="{595E3CCA-F6B2-8246-B624-F9799F531ADF}"/>
              </a:ext>
            </a:extLst>
          </p:cNvPr>
          <p:cNvSpPr txBox="1">
            <a:spLocks noChangeArrowheads="1"/>
          </p:cNvSpPr>
          <p:nvPr/>
        </p:nvSpPr>
        <p:spPr bwMode="auto">
          <a:xfrm>
            <a:off x="5745907" y="5165654"/>
            <a:ext cx="9010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685800" fontAlgn="base">
              <a:spcBef>
                <a:spcPct val="0"/>
              </a:spcBef>
              <a:spcAft>
                <a:spcPct val="0"/>
              </a:spcAft>
              <a:defRPr/>
            </a:pPr>
            <a:r>
              <a:rPr lang="nb-NO" sz="1400" b="1" dirty="0">
                <a:solidFill>
                  <a:srgbClr val="FFFFFF"/>
                </a:solidFill>
                <a:latin typeface="Calibri"/>
                <a:cs typeface="Calibri"/>
              </a:rPr>
              <a:t>Psykopati</a:t>
            </a:r>
          </a:p>
        </p:txBody>
      </p:sp>
      <p:sp>
        <p:nvSpPr>
          <p:cNvPr id="76" name="Text Box 20">
            <a:extLst>
              <a:ext uri="{FF2B5EF4-FFF2-40B4-BE49-F238E27FC236}">
                <a16:creationId xmlns:a16="http://schemas.microsoft.com/office/drawing/2014/main" id="{B05D507F-675F-BD46-BBA7-87511BF7922A}"/>
              </a:ext>
            </a:extLst>
          </p:cNvPr>
          <p:cNvSpPr txBox="1">
            <a:spLocks noChangeArrowheads="1"/>
          </p:cNvSpPr>
          <p:nvPr/>
        </p:nvSpPr>
        <p:spPr bwMode="auto">
          <a:xfrm rot="18916783">
            <a:off x="4274431" y="4385159"/>
            <a:ext cx="219371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dirty="0">
                <a:solidFill>
                  <a:srgbClr val="FFFFFF"/>
                </a:solidFill>
                <a:latin typeface="Calibri"/>
                <a:cs typeface="Calibri"/>
              </a:rPr>
              <a:t>Fordreid Idealisering/</a:t>
            </a:r>
          </a:p>
          <a:p>
            <a:pPr defTabSz="685800" fontAlgn="base">
              <a:spcBef>
                <a:spcPct val="0"/>
              </a:spcBef>
              <a:spcAft>
                <a:spcPct val="0"/>
              </a:spcAft>
              <a:defRPr/>
            </a:pPr>
            <a:r>
              <a:rPr lang="nb-NO" sz="1400" b="1" dirty="0">
                <a:solidFill>
                  <a:srgbClr val="FFFFFF"/>
                </a:solidFill>
                <a:latin typeface="Calibri"/>
                <a:cs typeface="Calibri"/>
              </a:rPr>
              <a:t>Ytre Sammensatt Selv</a:t>
            </a:r>
          </a:p>
        </p:txBody>
      </p:sp>
      <p:sp>
        <p:nvSpPr>
          <p:cNvPr id="77" name="Text Box 19">
            <a:extLst>
              <a:ext uri="{FF2B5EF4-FFF2-40B4-BE49-F238E27FC236}">
                <a16:creationId xmlns:a16="http://schemas.microsoft.com/office/drawing/2014/main" id="{25832107-27B2-6548-9814-1E674D1A36EE}"/>
              </a:ext>
            </a:extLst>
          </p:cNvPr>
          <p:cNvSpPr txBox="1">
            <a:spLocks noChangeArrowheads="1"/>
          </p:cNvSpPr>
          <p:nvPr/>
        </p:nvSpPr>
        <p:spPr bwMode="auto">
          <a:xfrm rot="19079397">
            <a:off x="3837022" y="3703038"/>
            <a:ext cx="3127875" cy="738664"/>
          </a:xfrm>
          <a:prstGeom prst="rect">
            <a:avLst/>
          </a:prstGeom>
          <a:noFill/>
          <a:ln w="9525">
            <a:noFill/>
            <a:miter lim="800000"/>
            <a:headEnd/>
            <a:tailEnd/>
          </a:ln>
          <a:effectLst/>
        </p:spPr>
        <p:txBody>
          <a:bodyPr wrap="square">
            <a:spAutoFit/>
          </a:bodyPr>
          <a:lstStyle/>
          <a:p>
            <a:pPr defTabSz="685800" eaLnBrk="0" fontAlgn="base" hangingPunct="0">
              <a:spcBef>
                <a:spcPct val="0"/>
              </a:spcBef>
              <a:spcAft>
                <a:spcPct val="0"/>
              </a:spcAft>
              <a:defRPr/>
            </a:pPr>
            <a:r>
              <a:rPr lang="nb-NO" sz="1400" b="1" dirty="0">
                <a:solidFill>
                  <a:srgbClr val="FFFFFF"/>
                </a:solidFill>
                <a:latin typeface="Calibri"/>
                <a:cs typeface="Calibri"/>
              </a:rPr>
              <a:t>Tvangspreget </a:t>
            </a:r>
          </a:p>
          <a:p>
            <a:pPr defTabSz="685800" eaLnBrk="0" fontAlgn="base" hangingPunct="0">
              <a:spcBef>
                <a:spcPct val="0"/>
              </a:spcBef>
              <a:spcAft>
                <a:spcPct val="0"/>
              </a:spcAft>
              <a:defRPr/>
            </a:pPr>
            <a:r>
              <a:rPr lang="nb-NO" sz="1400" b="1" dirty="0">
                <a:solidFill>
                  <a:srgbClr val="FFFFFF"/>
                </a:solidFill>
                <a:latin typeface="Calibri"/>
                <a:cs typeface="Calibri"/>
              </a:rPr>
              <a:t>Promiskuøs/Selvtilstrekkelig</a:t>
            </a:r>
          </a:p>
          <a:p>
            <a:pPr defTabSz="685800" eaLnBrk="0" fontAlgn="base" hangingPunct="0">
              <a:spcBef>
                <a:spcPct val="0"/>
              </a:spcBef>
              <a:spcAft>
                <a:spcPct val="0"/>
              </a:spcAft>
              <a:defRPr/>
            </a:pPr>
            <a:endParaRPr lang="nb-NO" sz="1400" b="1" dirty="0">
              <a:solidFill>
                <a:srgbClr val="FFFFFF"/>
              </a:solidFill>
              <a:latin typeface="Lucida Sans" pitchFamily="34" charset="0"/>
              <a:cs typeface="Arial" charset="0"/>
            </a:endParaRPr>
          </a:p>
        </p:txBody>
      </p:sp>
      <p:sp>
        <p:nvSpPr>
          <p:cNvPr id="79" name="Text Box 12">
            <a:extLst>
              <a:ext uri="{FF2B5EF4-FFF2-40B4-BE49-F238E27FC236}">
                <a16:creationId xmlns:a16="http://schemas.microsoft.com/office/drawing/2014/main" id="{DBF003A2-CACB-B540-867B-2610FC046969}"/>
              </a:ext>
            </a:extLst>
          </p:cNvPr>
          <p:cNvSpPr txBox="1">
            <a:spLocks noChangeArrowheads="1"/>
          </p:cNvSpPr>
          <p:nvPr/>
        </p:nvSpPr>
        <p:spPr bwMode="auto">
          <a:xfrm rot="20795603">
            <a:off x="3564373" y="3371226"/>
            <a:ext cx="245750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a:solidFill>
                  <a:srgbClr val="FFFFFF"/>
                </a:solidFill>
                <a:latin typeface="Calibri" charset="0"/>
                <a:cs typeface="Calibri" charset="0"/>
              </a:rPr>
              <a:t>Tvangspreget Ivaretakende/Underkastende</a:t>
            </a:r>
          </a:p>
        </p:txBody>
      </p:sp>
      <p:sp>
        <p:nvSpPr>
          <p:cNvPr id="81" name="Text Box 13">
            <a:extLst>
              <a:ext uri="{FF2B5EF4-FFF2-40B4-BE49-F238E27FC236}">
                <a16:creationId xmlns:a16="http://schemas.microsoft.com/office/drawing/2014/main" id="{E8DBD058-D894-7245-9260-957B9A1715C4}"/>
              </a:ext>
            </a:extLst>
          </p:cNvPr>
          <p:cNvSpPr txBox="1">
            <a:spLocks noChangeArrowheads="1"/>
          </p:cNvSpPr>
          <p:nvPr/>
        </p:nvSpPr>
        <p:spPr bwMode="auto">
          <a:xfrm rot="651968">
            <a:off x="3796469" y="2595293"/>
            <a:ext cx="161717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685800" fontAlgn="base">
              <a:spcBef>
                <a:spcPct val="0"/>
              </a:spcBef>
              <a:spcAft>
                <a:spcPct val="0"/>
              </a:spcAft>
              <a:defRPr/>
            </a:pPr>
            <a:r>
              <a:rPr lang="nb-NO" sz="1400" b="1">
                <a:solidFill>
                  <a:srgbClr val="FFFFFF"/>
                </a:solidFill>
                <a:latin typeface="Calibri" charset="0"/>
                <a:cs typeface="Calibri" charset="0"/>
              </a:rPr>
              <a:t>Sosialt overfladisk/</a:t>
            </a:r>
          </a:p>
          <a:p>
            <a:pPr defTabSz="685800" fontAlgn="base">
              <a:spcBef>
                <a:spcPct val="0"/>
              </a:spcBef>
              <a:spcAft>
                <a:spcPct val="0"/>
              </a:spcAft>
              <a:defRPr/>
            </a:pPr>
            <a:r>
              <a:rPr lang="nb-NO" sz="1400" b="1">
                <a:solidFill>
                  <a:srgbClr val="FFFFFF"/>
                </a:solidFill>
                <a:latin typeface="Calibri" charset="0"/>
                <a:cs typeface="Calibri" charset="0"/>
              </a:rPr>
              <a:t>Sosialt hemmet</a:t>
            </a:r>
          </a:p>
        </p:txBody>
      </p:sp>
      <p:sp>
        <p:nvSpPr>
          <p:cNvPr id="82" name="Text Box 25">
            <a:extLst>
              <a:ext uri="{FF2B5EF4-FFF2-40B4-BE49-F238E27FC236}">
                <a16:creationId xmlns:a16="http://schemas.microsoft.com/office/drawing/2014/main" id="{1572C566-ECF2-C843-A455-E6A43B3E99FB}"/>
              </a:ext>
            </a:extLst>
          </p:cNvPr>
          <p:cNvSpPr txBox="1">
            <a:spLocks noChangeArrowheads="1"/>
          </p:cNvSpPr>
          <p:nvPr/>
        </p:nvSpPr>
        <p:spPr bwMode="auto">
          <a:xfrm>
            <a:off x="4911752" y="628174"/>
            <a:ext cx="28648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fontAlgn="base">
              <a:spcBef>
                <a:spcPct val="0"/>
              </a:spcBef>
              <a:spcAft>
                <a:spcPct val="0"/>
              </a:spcAft>
              <a:defRPr/>
            </a:pPr>
            <a:r>
              <a:rPr lang="nb-NO" altLang="en-US" dirty="0">
                <a:solidFill>
                  <a:srgbClr val="000000"/>
                </a:solidFill>
                <a:latin typeface="Arial"/>
                <a:cs typeface="Arial" charset="0"/>
              </a:rPr>
              <a:t>Integrert sann informasjon</a:t>
            </a:r>
          </a:p>
        </p:txBody>
      </p:sp>
      <p:sp>
        <p:nvSpPr>
          <p:cNvPr id="83" name="Text Box 24">
            <a:extLst>
              <a:ext uri="{FF2B5EF4-FFF2-40B4-BE49-F238E27FC236}">
                <a16:creationId xmlns:a16="http://schemas.microsoft.com/office/drawing/2014/main" id="{8070D67E-A779-3C40-8A9D-B75849238337}"/>
              </a:ext>
            </a:extLst>
          </p:cNvPr>
          <p:cNvSpPr txBox="1">
            <a:spLocks noChangeArrowheads="1"/>
          </p:cNvSpPr>
          <p:nvPr/>
        </p:nvSpPr>
        <p:spPr bwMode="auto">
          <a:xfrm>
            <a:off x="4516981" y="6053585"/>
            <a:ext cx="33650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fontAlgn="base">
              <a:spcBef>
                <a:spcPct val="0"/>
              </a:spcBef>
              <a:spcAft>
                <a:spcPct val="0"/>
              </a:spcAft>
              <a:defRPr/>
            </a:pPr>
            <a:r>
              <a:rPr lang="nb-NO" altLang="en-US" dirty="0">
                <a:solidFill>
                  <a:srgbClr val="000000"/>
                </a:solidFill>
                <a:latin typeface="Arial"/>
                <a:cs typeface="Arial" charset="0"/>
              </a:rPr>
              <a:t>Integrert forvrengt informasjon</a:t>
            </a:r>
          </a:p>
        </p:txBody>
      </p:sp>
      <p:sp>
        <p:nvSpPr>
          <p:cNvPr id="84" name="Text Box 48">
            <a:extLst>
              <a:ext uri="{FF2B5EF4-FFF2-40B4-BE49-F238E27FC236}">
                <a16:creationId xmlns:a16="http://schemas.microsoft.com/office/drawing/2014/main" id="{FE85C20E-F145-4340-A1FC-0D58783B6279}"/>
              </a:ext>
            </a:extLst>
          </p:cNvPr>
          <p:cNvSpPr txBox="1">
            <a:spLocks noChangeArrowheads="1"/>
          </p:cNvSpPr>
          <p:nvPr/>
        </p:nvSpPr>
        <p:spPr bwMode="auto">
          <a:xfrm>
            <a:off x="1724395" y="1603038"/>
            <a:ext cx="204739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dirty="0">
                <a:solidFill>
                  <a:srgbClr val="000000"/>
                </a:solidFill>
                <a:latin typeface="Arial"/>
                <a:cs typeface="Arial" charset="0"/>
              </a:rPr>
              <a:t>Sann kognisjon  </a:t>
            </a:r>
            <a:r>
              <a:rPr lang="nb-NO" altLang="en-US" dirty="0">
                <a:solidFill>
                  <a:srgbClr val="000000"/>
                </a:solidFill>
                <a:latin typeface="Arial Black" panose="020B0A04020102020204" pitchFamily="34" charset="0"/>
                <a:cs typeface="Arial" charset="0"/>
              </a:rPr>
              <a:t>                                                                                                         </a:t>
            </a:r>
          </a:p>
        </p:txBody>
      </p:sp>
      <p:sp>
        <p:nvSpPr>
          <p:cNvPr id="85" name="TextBox 275">
            <a:extLst>
              <a:ext uri="{FF2B5EF4-FFF2-40B4-BE49-F238E27FC236}">
                <a16:creationId xmlns:a16="http://schemas.microsoft.com/office/drawing/2014/main" id="{07518352-AD27-0444-B13E-3B92F95DC5CD}"/>
              </a:ext>
            </a:extLst>
          </p:cNvPr>
          <p:cNvSpPr txBox="1"/>
          <p:nvPr/>
        </p:nvSpPr>
        <p:spPr>
          <a:xfrm>
            <a:off x="8887450" y="1690218"/>
            <a:ext cx="2398860" cy="369332"/>
          </a:xfrm>
          <a:prstGeom prst="rect">
            <a:avLst/>
          </a:prstGeom>
          <a:noFill/>
        </p:spPr>
        <p:txBody>
          <a:bodyPr wrap="square" rtlCol="0">
            <a:spAutoFit/>
          </a:bodyPr>
          <a:lstStyle/>
          <a:p>
            <a:pPr defTabSz="685800" fontAlgn="base">
              <a:spcBef>
                <a:spcPct val="0"/>
              </a:spcBef>
              <a:spcAft>
                <a:spcPct val="0"/>
              </a:spcAft>
              <a:defRPr/>
            </a:pPr>
            <a:r>
              <a:rPr lang="nb-NO" dirty="0">
                <a:solidFill>
                  <a:srgbClr val="000000"/>
                </a:solidFill>
                <a:latin typeface="Arial"/>
                <a:cs typeface="Arial" charset="0"/>
              </a:rPr>
              <a:t>Sann negativ affekt</a:t>
            </a:r>
          </a:p>
        </p:txBody>
      </p:sp>
      <p:sp>
        <p:nvSpPr>
          <p:cNvPr id="86" name="Text Box 29">
            <a:extLst>
              <a:ext uri="{FF2B5EF4-FFF2-40B4-BE49-F238E27FC236}">
                <a16:creationId xmlns:a16="http://schemas.microsoft.com/office/drawing/2014/main" id="{135EDECF-0232-B84A-AE0B-2B7AF77C7D7C}"/>
              </a:ext>
            </a:extLst>
          </p:cNvPr>
          <p:cNvSpPr txBox="1">
            <a:spLocks noChangeArrowheads="1"/>
          </p:cNvSpPr>
          <p:nvPr/>
        </p:nvSpPr>
        <p:spPr bwMode="auto">
          <a:xfrm rot="10800000" flipV="1">
            <a:off x="547160" y="3109858"/>
            <a:ext cx="2516473"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b="1" dirty="0">
                <a:solidFill>
                  <a:srgbClr val="000000"/>
                </a:solidFill>
                <a:latin typeface="Arial"/>
                <a:cs typeface="Arial" charset="0"/>
              </a:rPr>
              <a:t>Falsk positiv affekt</a:t>
            </a:r>
          </a:p>
        </p:txBody>
      </p:sp>
      <p:sp>
        <p:nvSpPr>
          <p:cNvPr id="90" name="Text Box 29">
            <a:extLst>
              <a:ext uri="{FF2B5EF4-FFF2-40B4-BE49-F238E27FC236}">
                <a16:creationId xmlns:a16="http://schemas.microsoft.com/office/drawing/2014/main" id="{641B904A-AB53-AB40-83AE-BBD912107948}"/>
              </a:ext>
            </a:extLst>
          </p:cNvPr>
          <p:cNvSpPr txBox="1">
            <a:spLocks noChangeArrowheads="1"/>
          </p:cNvSpPr>
          <p:nvPr/>
        </p:nvSpPr>
        <p:spPr bwMode="auto">
          <a:xfrm>
            <a:off x="9132634" y="3689397"/>
            <a:ext cx="2821725"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b="1" dirty="0">
                <a:solidFill>
                  <a:srgbClr val="000000"/>
                </a:solidFill>
                <a:latin typeface="Arial"/>
                <a:cs typeface="Arial" charset="0"/>
              </a:rPr>
              <a:t>Falsk kognisjon</a:t>
            </a:r>
          </a:p>
        </p:txBody>
      </p:sp>
      <p:sp>
        <p:nvSpPr>
          <p:cNvPr id="91" name="TextBox 51">
            <a:extLst>
              <a:ext uri="{FF2B5EF4-FFF2-40B4-BE49-F238E27FC236}">
                <a16:creationId xmlns:a16="http://schemas.microsoft.com/office/drawing/2014/main" id="{D4F50AE0-3711-1D48-A313-1C9BB319A7A2}"/>
              </a:ext>
            </a:extLst>
          </p:cNvPr>
          <p:cNvSpPr txBox="1">
            <a:spLocks noChangeArrowheads="1"/>
          </p:cNvSpPr>
          <p:nvPr/>
        </p:nvSpPr>
        <p:spPr bwMode="auto">
          <a:xfrm>
            <a:off x="365353" y="3809545"/>
            <a:ext cx="25272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dirty="0">
                <a:solidFill>
                  <a:srgbClr val="000000"/>
                </a:solidFill>
                <a:latin typeface="Arial"/>
                <a:ea typeface="Calibri" panose="020F0502020204030204" pitchFamily="34" charset="0"/>
                <a:cs typeface="Calibri" panose="020F0502020204030204" pitchFamily="34" charset="0"/>
              </a:rPr>
              <a:t>Benektet negativ affekt</a:t>
            </a:r>
          </a:p>
        </p:txBody>
      </p:sp>
      <p:sp>
        <p:nvSpPr>
          <p:cNvPr id="92" name="TextBox 52">
            <a:extLst>
              <a:ext uri="{FF2B5EF4-FFF2-40B4-BE49-F238E27FC236}">
                <a16:creationId xmlns:a16="http://schemas.microsoft.com/office/drawing/2014/main" id="{84EDFBB5-11BF-4442-84E8-10CFA4677B00}"/>
              </a:ext>
            </a:extLst>
          </p:cNvPr>
          <p:cNvSpPr txBox="1">
            <a:spLocks noChangeArrowheads="1"/>
          </p:cNvSpPr>
          <p:nvPr/>
        </p:nvSpPr>
        <p:spPr bwMode="auto">
          <a:xfrm>
            <a:off x="8944939" y="4228937"/>
            <a:ext cx="26981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dirty="0">
                <a:solidFill>
                  <a:srgbClr val="000000"/>
                </a:solidFill>
                <a:latin typeface="Arial"/>
                <a:ea typeface="Calibri" panose="020F0502020204030204" pitchFamily="34" charset="0"/>
                <a:cs typeface="Calibri" panose="020F0502020204030204" pitchFamily="34" charset="0"/>
              </a:rPr>
              <a:t>Benektet sann kognisjon</a:t>
            </a:r>
          </a:p>
        </p:txBody>
      </p:sp>
      <p:sp>
        <p:nvSpPr>
          <p:cNvPr id="93" name="TextBox 1">
            <a:extLst>
              <a:ext uri="{FF2B5EF4-FFF2-40B4-BE49-F238E27FC236}">
                <a16:creationId xmlns:a16="http://schemas.microsoft.com/office/drawing/2014/main" id="{1F7164BF-D478-A941-BA92-16F0382638A5}"/>
              </a:ext>
            </a:extLst>
          </p:cNvPr>
          <p:cNvSpPr txBox="1"/>
          <p:nvPr/>
        </p:nvSpPr>
        <p:spPr>
          <a:xfrm>
            <a:off x="22884" y="6540019"/>
            <a:ext cx="5473007" cy="338554"/>
          </a:xfrm>
          <a:prstGeom prst="rect">
            <a:avLst/>
          </a:prstGeom>
          <a:noFill/>
        </p:spPr>
        <p:txBody>
          <a:bodyPr wrap="square" rtlCol="0">
            <a:spAutoFit/>
          </a:bodyPr>
          <a:lstStyle/>
          <a:p>
            <a:r>
              <a:rPr lang="nb-NO" sz="1600" dirty="0">
                <a:latin typeface="Calibri Light" panose="020F0302020204030204" pitchFamily="34" charset="0"/>
                <a:cs typeface="Calibri Light" panose="020F0302020204030204" pitchFamily="34" charset="0"/>
              </a:rPr>
              <a:t>Til norsk ved Didrik Heggdal, Bente Nilsen og Simon R Wilkinson</a:t>
            </a:r>
            <a:endParaRPr lang="en-GB" sz="1600" dirty="0">
              <a:latin typeface="Calibri Light" panose="020F0302020204030204" pitchFamily="34" charset="0"/>
              <a:cs typeface="Calibri Light" panose="020F0302020204030204" pitchFamily="34" charset="0"/>
            </a:endParaRPr>
          </a:p>
        </p:txBody>
      </p:sp>
      <p:sp>
        <p:nvSpPr>
          <p:cNvPr id="96" name="TextBox 51">
            <a:extLst>
              <a:ext uri="{FF2B5EF4-FFF2-40B4-BE49-F238E27FC236}">
                <a16:creationId xmlns:a16="http://schemas.microsoft.com/office/drawing/2014/main" id="{8FE089C2-95E1-B247-8E1C-CF15BDBF7651}"/>
              </a:ext>
            </a:extLst>
          </p:cNvPr>
          <p:cNvSpPr txBox="1">
            <a:spLocks noChangeArrowheads="1"/>
          </p:cNvSpPr>
          <p:nvPr/>
        </p:nvSpPr>
        <p:spPr bwMode="auto">
          <a:xfrm>
            <a:off x="823117" y="4694541"/>
            <a:ext cx="266071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dirty="0">
                <a:solidFill>
                  <a:srgbClr val="000000"/>
                </a:solidFill>
                <a:latin typeface="Arial"/>
                <a:cs typeface="Arial" charset="0"/>
              </a:rPr>
              <a:t>Forvrengt positiv affekt</a:t>
            </a:r>
          </a:p>
        </p:txBody>
      </p:sp>
      <p:sp>
        <p:nvSpPr>
          <p:cNvPr id="97" name="TextBox 52">
            <a:extLst>
              <a:ext uri="{FF2B5EF4-FFF2-40B4-BE49-F238E27FC236}">
                <a16:creationId xmlns:a16="http://schemas.microsoft.com/office/drawing/2014/main" id="{A6E2A088-3D6D-4440-8F88-DD7EC0254E92}"/>
              </a:ext>
            </a:extLst>
          </p:cNvPr>
          <p:cNvSpPr txBox="1">
            <a:spLocks noChangeArrowheads="1"/>
          </p:cNvSpPr>
          <p:nvPr/>
        </p:nvSpPr>
        <p:spPr bwMode="auto">
          <a:xfrm>
            <a:off x="8409813" y="4983039"/>
            <a:ext cx="28217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defRPr/>
            </a:pPr>
            <a:r>
              <a:rPr lang="nb-NO" altLang="en-US" dirty="0">
                <a:solidFill>
                  <a:srgbClr val="000000"/>
                </a:solidFill>
                <a:latin typeface="Arial"/>
                <a:cs typeface="Arial" charset="0"/>
              </a:rPr>
              <a:t>Forvrengt kognisjon </a:t>
            </a:r>
          </a:p>
        </p:txBody>
      </p:sp>
    </p:spTree>
    <p:extLst>
      <p:ext uri="{BB962C8B-B14F-4D97-AF65-F5344CB8AC3E}">
        <p14:creationId xmlns:p14="http://schemas.microsoft.com/office/powerpoint/2010/main" val="2182572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53B2E2BB-EA08-7040-9EFC-D0208F7CC149}"/>
              </a:ext>
            </a:extLst>
          </p:cNvPr>
          <p:cNvSpPr>
            <a:spLocks noChangeArrowheads="1"/>
          </p:cNvSpPr>
          <p:nvPr/>
        </p:nvSpPr>
        <p:spPr bwMode="auto">
          <a:xfrm>
            <a:off x="2483912" y="2314970"/>
            <a:ext cx="6580055" cy="2120145"/>
          </a:xfrm>
          <a:prstGeom prst="rtTriangle">
            <a:avLst/>
          </a:prstGeom>
          <a:solidFill>
            <a:schemeClr val="tx1"/>
          </a:solidFill>
          <a:ln w="9525">
            <a:solidFill>
              <a:schemeClr val="tx1"/>
            </a:solidFill>
            <a:miter lim="800000"/>
            <a:headEnd/>
            <a:tailEnd/>
          </a:ln>
        </p:spPr>
        <p:txBody>
          <a:bodyPr wrap="none" lIns="68583" tIns="34291" rIns="68583" bIns="34291"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nn-NO" altLang="x-none" sz="949"/>
          </a:p>
        </p:txBody>
      </p:sp>
      <p:sp>
        <p:nvSpPr>
          <p:cNvPr id="34819" name="AutoShape 3">
            <a:extLst>
              <a:ext uri="{FF2B5EF4-FFF2-40B4-BE49-F238E27FC236}">
                <a16:creationId xmlns:a16="http://schemas.microsoft.com/office/drawing/2014/main" id="{D32E38FF-C3D7-E045-A96C-AA428085E978}"/>
              </a:ext>
            </a:extLst>
          </p:cNvPr>
          <p:cNvSpPr>
            <a:spLocks noChangeArrowheads="1"/>
          </p:cNvSpPr>
          <p:nvPr/>
        </p:nvSpPr>
        <p:spPr bwMode="auto">
          <a:xfrm rot="10800000">
            <a:off x="2483911" y="2326401"/>
            <a:ext cx="6580054" cy="2102644"/>
          </a:xfrm>
          <a:prstGeom prst="rtTriangle">
            <a:avLst/>
          </a:prstGeom>
          <a:solidFill>
            <a:schemeClr val="bg1"/>
          </a:solidFill>
          <a:ln w="9525">
            <a:solidFill>
              <a:schemeClr val="tx1"/>
            </a:solidFill>
            <a:miter lim="800000"/>
            <a:headEnd/>
            <a:tailEnd/>
          </a:ln>
        </p:spPr>
        <p:txBody>
          <a:bodyPr wrap="none" lIns="68583" tIns="34291" rIns="68583" bIns="34291"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nn-NO" altLang="x-none" sz="949"/>
          </a:p>
        </p:txBody>
      </p:sp>
      <p:sp>
        <p:nvSpPr>
          <p:cNvPr id="73731" name="Text Box 4">
            <a:extLst>
              <a:ext uri="{FF2B5EF4-FFF2-40B4-BE49-F238E27FC236}">
                <a16:creationId xmlns:a16="http://schemas.microsoft.com/office/drawing/2014/main" id="{44D2C011-D5D8-9A4A-B34F-44BA44D830BF}"/>
              </a:ext>
            </a:extLst>
          </p:cNvPr>
          <p:cNvSpPr txBox="1">
            <a:spLocks noChangeArrowheads="1"/>
          </p:cNvSpPr>
          <p:nvPr/>
        </p:nvSpPr>
        <p:spPr bwMode="auto">
          <a:xfrm>
            <a:off x="3553035" y="3428442"/>
            <a:ext cx="1636632" cy="6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1" rIns="68583" bIns="34291">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algn="ctr" eaLnBrk="1" hangingPunct="1">
              <a:spcBef>
                <a:spcPct val="50000"/>
              </a:spcBef>
              <a:buClrTx/>
              <a:buFontTx/>
              <a:buNone/>
            </a:pPr>
            <a:r>
              <a:rPr lang="nb-NO" altLang="nb-NO" sz="1969" b="1" dirty="0">
                <a:solidFill>
                  <a:schemeClr val="bg1"/>
                </a:solidFill>
                <a:latin typeface="Arial" panose="020B0604020202020204" pitchFamily="34" charset="0"/>
              </a:rPr>
              <a:t>Ytre regulering</a:t>
            </a:r>
          </a:p>
        </p:txBody>
      </p:sp>
      <p:sp>
        <p:nvSpPr>
          <p:cNvPr id="73732" name="Text Box 5">
            <a:extLst>
              <a:ext uri="{FF2B5EF4-FFF2-40B4-BE49-F238E27FC236}">
                <a16:creationId xmlns:a16="http://schemas.microsoft.com/office/drawing/2014/main" id="{D3067DF0-3363-3F43-BCDA-5A2AE0F4B0DA}"/>
              </a:ext>
            </a:extLst>
          </p:cNvPr>
          <p:cNvSpPr txBox="1">
            <a:spLocks noChangeArrowheads="1"/>
          </p:cNvSpPr>
          <p:nvPr/>
        </p:nvSpPr>
        <p:spPr bwMode="auto">
          <a:xfrm>
            <a:off x="6746892" y="2689271"/>
            <a:ext cx="1578579" cy="67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3" tIns="34291" rIns="68583" bIns="34291">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algn="ctr" eaLnBrk="1" hangingPunct="1">
              <a:spcBef>
                <a:spcPct val="50000"/>
              </a:spcBef>
              <a:buClrTx/>
              <a:buFontTx/>
              <a:buNone/>
            </a:pPr>
            <a:r>
              <a:rPr lang="nb-NO" altLang="nb-NO" sz="1969" b="1" dirty="0">
                <a:latin typeface="Arial" panose="020B0604020202020204" pitchFamily="34" charset="0"/>
              </a:rPr>
              <a:t>Selv-regulering</a:t>
            </a:r>
          </a:p>
        </p:txBody>
      </p:sp>
      <p:sp>
        <p:nvSpPr>
          <p:cNvPr id="34822" name="Rectangle 6">
            <a:extLst>
              <a:ext uri="{FF2B5EF4-FFF2-40B4-BE49-F238E27FC236}">
                <a16:creationId xmlns:a16="http://schemas.microsoft.com/office/drawing/2014/main" id="{A981E6E5-D998-DB49-8DB0-3921D6F08C74}"/>
              </a:ext>
            </a:extLst>
          </p:cNvPr>
          <p:cNvSpPr>
            <a:spLocks noGrp="1" noChangeArrowheads="1"/>
          </p:cNvSpPr>
          <p:nvPr>
            <p:ph type="title" idx="4294967295"/>
          </p:nvPr>
        </p:nvSpPr>
        <p:spPr>
          <a:xfrm>
            <a:off x="1689684" y="643081"/>
            <a:ext cx="8204200" cy="1044575"/>
          </a:xfrm>
        </p:spPr>
        <p:txBody>
          <a:bodyPr>
            <a:noAutofit/>
          </a:bodyPr>
          <a:lstStyle/>
          <a:p>
            <a:pPr algn="ctr" eaLnBrk="1" hangingPunct="1">
              <a:defRPr/>
            </a:pPr>
            <a:r>
              <a:rPr lang="nb-NO" altLang="x-none" sz="2800" b="1" dirty="0">
                <a:solidFill>
                  <a:srgbClr val="002060"/>
                </a:solidFill>
                <a:latin typeface="+mn-lt"/>
                <a:ea typeface="ＭＳ Ｐゴシック" charset="-128"/>
              </a:rPr>
              <a:t>Komplementær Ytre Regulering (KYR) som sikker base </a:t>
            </a:r>
            <a:br>
              <a:rPr lang="nb-NO" altLang="x-none" sz="2800" b="1" dirty="0">
                <a:solidFill>
                  <a:srgbClr val="002060"/>
                </a:solidFill>
                <a:latin typeface="+mn-lt"/>
                <a:ea typeface="ＭＳ Ｐゴシック" charset="-128"/>
              </a:rPr>
            </a:br>
            <a:endParaRPr lang="nb-NO" altLang="x-none" sz="2800" b="1" dirty="0">
              <a:solidFill>
                <a:srgbClr val="002060"/>
              </a:solidFill>
              <a:latin typeface="+mn-lt"/>
              <a:ea typeface="ＭＳ Ｐゴシック" charset="-128"/>
            </a:endParaRPr>
          </a:p>
        </p:txBody>
      </p:sp>
      <p:sp>
        <p:nvSpPr>
          <p:cNvPr id="34823" name="Text Box 7">
            <a:extLst>
              <a:ext uri="{FF2B5EF4-FFF2-40B4-BE49-F238E27FC236}">
                <a16:creationId xmlns:a16="http://schemas.microsoft.com/office/drawing/2014/main" id="{5052BD18-58A6-4347-A6EC-A1AB6912ACB0}"/>
              </a:ext>
            </a:extLst>
          </p:cNvPr>
          <p:cNvSpPr txBox="1">
            <a:spLocks noChangeArrowheads="1"/>
          </p:cNvSpPr>
          <p:nvPr/>
        </p:nvSpPr>
        <p:spPr bwMode="auto">
          <a:xfrm>
            <a:off x="277811" y="3200055"/>
            <a:ext cx="2057508" cy="4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3" tIns="34291" rIns="68583" bIns="3429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nb-NO" altLang="x-none" b="1" dirty="0"/>
              <a:t>Avhengighet</a:t>
            </a:r>
          </a:p>
        </p:txBody>
      </p:sp>
      <p:sp>
        <p:nvSpPr>
          <p:cNvPr id="34824" name="Text Box 8">
            <a:extLst>
              <a:ext uri="{FF2B5EF4-FFF2-40B4-BE49-F238E27FC236}">
                <a16:creationId xmlns:a16="http://schemas.microsoft.com/office/drawing/2014/main" id="{04E13984-567C-7343-B30A-308A8C1640F4}"/>
              </a:ext>
            </a:extLst>
          </p:cNvPr>
          <p:cNvSpPr txBox="1">
            <a:spLocks noChangeArrowheads="1"/>
          </p:cNvSpPr>
          <p:nvPr/>
        </p:nvSpPr>
        <p:spPr bwMode="auto">
          <a:xfrm>
            <a:off x="9341562" y="3049789"/>
            <a:ext cx="2488488" cy="4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3" tIns="34291" rIns="68583" bIns="3429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nb-NO" altLang="x-none" b="1" dirty="0"/>
              <a:t>Autonomi</a:t>
            </a:r>
          </a:p>
        </p:txBody>
      </p:sp>
      <p:sp>
        <p:nvSpPr>
          <p:cNvPr id="34825" name="Line 9">
            <a:extLst>
              <a:ext uri="{FF2B5EF4-FFF2-40B4-BE49-F238E27FC236}">
                <a16:creationId xmlns:a16="http://schemas.microsoft.com/office/drawing/2014/main" id="{B467476C-CE87-234A-9A00-A57E45365567}"/>
              </a:ext>
            </a:extLst>
          </p:cNvPr>
          <p:cNvSpPr>
            <a:spLocks noChangeShapeType="1"/>
          </p:cNvSpPr>
          <p:nvPr/>
        </p:nvSpPr>
        <p:spPr bwMode="auto">
          <a:xfrm>
            <a:off x="5791784" y="2326400"/>
            <a:ext cx="0" cy="2173780"/>
          </a:xfrm>
          <a:prstGeom prst="line">
            <a:avLst/>
          </a:prstGeom>
          <a:noFill/>
          <a:ln w="76200">
            <a:solidFill>
              <a:srgbClr val="FF0000">
                <a:alpha val="81175"/>
              </a:srgbClr>
            </a:solidFill>
            <a:prstDash val="sysDash"/>
            <a:round/>
            <a:headEnd/>
            <a:tailEnd/>
          </a:ln>
          <a:extLst>
            <a:ext uri="{909E8E84-426E-40DD-AFC4-6F175D3DCCD1}">
              <a14:hiddenFill xmlns:a14="http://schemas.microsoft.com/office/drawing/2010/main">
                <a:noFill/>
              </a14:hiddenFill>
            </a:ext>
          </a:extLst>
        </p:spPr>
        <p:txBody>
          <a:bodyPr lIns="68583" tIns="34291" rIns="68583" bIns="34291"/>
          <a:lstStyle/>
          <a:p>
            <a:pPr>
              <a:defRPr/>
            </a:pPr>
            <a:endParaRPr lang="nb-NO" sz="949">
              <a:latin typeface="Arial" charset="0"/>
              <a:ea typeface="ＭＳ Ｐゴシック" charset="-128"/>
            </a:endParaRPr>
          </a:p>
        </p:txBody>
      </p:sp>
      <p:sp>
        <p:nvSpPr>
          <p:cNvPr id="18443" name="Line 11">
            <a:extLst>
              <a:ext uri="{FF2B5EF4-FFF2-40B4-BE49-F238E27FC236}">
                <a16:creationId xmlns:a16="http://schemas.microsoft.com/office/drawing/2014/main" id="{8BD68FC2-D621-1D47-A6BF-6C374A10D96E}"/>
              </a:ext>
            </a:extLst>
          </p:cNvPr>
          <p:cNvSpPr>
            <a:spLocks noChangeShapeType="1"/>
          </p:cNvSpPr>
          <p:nvPr/>
        </p:nvSpPr>
        <p:spPr bwMode="auto">
          <a:xfrm flipH="1">
            <a:off x="8640885" y="2069721"/>
            <a:ext cx="14493" cy="2922470"/>
          </a:xfrm>
          <a:prstGeom prst="line">
            <a:avLst/>
          </a:prstGeom>
          <a:noFill/>
          <a:ln w="57150">
            <a:solidFill>
              <a:srgbClr val="A6A6A6"/>
            </a:solidFill>
            <a:prstDash val="dash"/>
            <a:round/>
            <a:headEnd/>
            <a:tailEnd/>
          </a:ln>
          <a:extLst>
            <a:ext uri="{909E8E84-426E-40DD-AFC4-6F175D3DCCD1}">
              <a14:hiddenFill xmlns:a14="http://schemas.microsoft.com/office/drawing/2010/main">
                <a:noFill/>
              </a14:hiddenFill>
            </a:ext>
          </a:extLst>
        </p:spPr>
        <p:txBody>
          <a:bodyPr lIns="68583" tIns="34291" rIns="68583" bIns="34291"/>
          <a:lstStyle/>
          <a:p>
            <a:pPr>
              <a:defRPr/>
            </a:pPr>
            <a:endParaRPr lang="nb-NO" sz="949">
              <a:latin typeface="Arial" charset="0"/>
              <a:ea typeface="ＭＳ Ｐゴシック" charset="-128"/>
            </a:endParaRPr>
          </a:p>
        </p:txBody>
      </p:sp>
      <p:sp>
        <p:nvSpPr>
          <p:cNvPr id="18446" name="Text Box 14">
            <a:extLst>
              <a:ext uri="{FF2B5EF4-FFF2-40B4-BE49-F238E27FC236}">
                <a16:creationId xmlns:a16="http://schemas.microsoft.com/office/drawing/2014/main" id="{A945F15C-45E3-2F49-9005-0C792C9D96DD}"/>
              </a:ext>
            </a:extLst>
          </p:cNvPr>
          <p:cNvSpPr txBox="1">
            <a:spLocks noChangeArrowheads="1"/>
          </p:cNvSpPr>
          <p:nvPr/>
        </p:nvSpPr>
        <p:spPr bwMode="auto">
          <a:xfrm>
            <a:off x="6484645" y="4937216"/>
            <a:ext cx="5708102" cy="18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3" tIns="34291" rIns="68583" bIns="3429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ts val="316"/>
              </a:spcBef>
              <a:defRPr/>
            </a:pPr>
            <a:r>
              <a:rPr lang="nb-NO" altLang="x-none" sz="1800" b="1" dirty="0"/>
              <a:t>UNDER-REGULERING – ingen kontroll</a:t>
            </a:r>
          </a:p>
          <a:p>
            <a:pPr eaLnBrk="1" hangingPunct="1">
              <a:spcBef>
                <a:spcPts val="316"/>
              </a:spcBef>
              <a:defRPr/>
            </a:pPr>
            <a:r>
              <a:rPr lang="nb-NO" altLang="x-none" sz="1800" dirty="0">
                <a:sym typeface="Wingdings" charset="2"/>
              </a:rPr>
              <a:t>A: Inviterende bekreftende kommunikasjon</a:t>
            </a:r>
          </a:p>
          <a:p>
            <a:pPr eaLnBrk="1" hangingPunct="1">
              <a:spcBef>
                <a:spcPts val="316"/>
              </a:spcBef>
              <a:defRPr/>
            </a:pPr>
            <a:r>
              <a:rPr lang="nb-NO" altLang="x-none" sz="1800" dirty="0">
                <a:sym typeface="Wingdings" charset="2"/>
              </a:rPr>
              <a:t>C: Avgrenset bekreftende kommunikasjon</a:t>
            </a:r>
          </a:p>
          <a:p>
            <a:pPr eaLnBrk="1" hangingPunct="1">
              <a:spcBef>
                <a:spcPts val="316"/>
              </a:spcBef>
              <a:defRPr/>
            </a:pPr>
            <a:r>
              <a:rPr lang="nb-NO" altLang="x-none" sz="1800" dirty="0">
                <a:sym typeface="Wingdings" charset="2"/>
              </a:rPr>
              <a:t>+ løsningsfokuserte intervensjoner</a:t>
            </a:r>
            <a:endParaRPr lang="nb-NO" altLang="x-none" sz="1800" b="1" dirty="0"/>
          </a:p>
          <a:p>
            <a:pPr eaLnBrk="1" hangingPunct="1">
              <a:spcBef>
                <a:spcPts val="316"/>
              </a:spcBef>
              <a:buFont typeface="Wingdings" charset="2"/>
              <a:buChar char="à"/>
              <a:defRPr/>
            </a:pPr>
            <a:r>
              <a:rPr lang="nb-NO" altLang="x-none" sz="1800" b="1" dirty="0"/>
              <a:t> </a:t>
            </a:r>
            <a:r>
              <a:rPr lang="nb-NO" altLang="x-none" sz="1800" dirty="0"/>
              <a:t>Fremmer og forsterker utprøving av nye mestringsstrategier</a:t>
            </a:r>
          </a:p>
        </p:txBody>
      </p:sp>
      <p:sp>
        <p:nvSpPr>
          <p:cNvPr id="33809" name="Line 11">
            <a:extLst>
              <a:ext uri="{FF2B5EF4-FFF2-40B4-BE49-F238E27FC236}">
                <a16:creationId xmlns:a16="http://schemas.microsoft.com/office/drawing/2014/main" id="{BF605242-4AF4-DE4B-867B-19E9CB6D398D}"/>
              </a:ext>
            </a:extLst>
          </p:cNvPr>
          <p:cNvSpPr>
            <a:spLocks noChangeShapeType="1"/>
          </p:cNvSpPr>
          <p:nvPr/>
        </p:nvSpPr>
        <p:spPr bwMode="auto">
          <a:xfrm>
            <a:off x="3544526" y="2054093"/>
            <a:ext cx="0" cy="2922470"/>
          </a:xfrm>
          <a:prstGeom prst="line">
            <a:avLst/>
          </a:prstGeom>
          <a:noFill/>
          <a:ln w="57150">
            <a:solidFill>
              <a:schemeClr val="bg1">
                <a:lumMod val="65000"/>
              </a:schemeClr>
            </a:solidFill>
            <a:prstDash val="dash"/>
            <a:round/>
            <a:headEnd/>
            <a:tailEnd/>
          </a:ln>
        </p:spPr>
        <p:txBody>
          <a:bodyPr lIns="68583" tIns="34291" rIns="68583" bIns="34291"/>
          <a:lstStyle/>
          <a:p>
            <a:pPr>
              <a:defRPr/>
            </a:pPr>
            <a:endParaRPr lang="nn-NO" sz="949">
              <a:latin typeface="Verdana" charset="0"/>
              <a:ea typeface="ＭＳ Ｐゴシック" charset="-128"/>
              <a:cs typeface="ＭＳ Ｐゴシック" charset="-128"/>
            </a:endParaRPr>
          </a:p>
        </p:txBody>
      </p:sp>
      <p:sp>
        <p:nvSpPr>
          <p:cNvPr id="18451" name="Text Box 14">
            <a:extLst>
              <a:ext uri="{FF2B5EF4-FFF2-40B4-BE49-F238E27FC236}">
                <a16:creationId xmlns:a16="http://schemas.microsoft.com/office/drawing/2014/main" id="{B6E3282E-C70E-0040-8ADC-D3B209DB0C73}"/>
              </a:ext>
            </a:extLst>
          </p:cNvPr>
          <p:cNvSpPr txBox="1">
            <a:spLocks noChangeArrowheads="1"/>
          </p:cNvSpPr>
          <p:nvPr/>
        </p:nvSpPr>
        <p:spPr bwMode="auto">
          <a:xfrm>
            <a:off x="614511" y="4967358"/>
            <a:ext cx="5264309" cy="155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3" tIns="34291" rIns="68583" bIns="3429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ts val="190"/>
              </a:spcBef>
              <a:defRPr/>
            </a:pPr>
            <a:r>
              <a:rPr lang="nb-NO" altLang="x-none" sz="1800" b="1" dirty="0"/>
              <a:t>OVER-REGULERING </a:t>
            </a:r>
            <a:r>
              <a:rPr lang="nb-NO" altLang="x-none" sz="1800" dirty="0"/>
              <a:t>– </a:t>
            </a:r>
            <a:r>
              <a:rPr lang="nb-NO" altLang="x-none" sz="1800" b="1" dirty="0"/>
              <a:t>sikre liv og helse</a:t>
            </a:r>
          </a:p>
          <a:p>
            <a:pPr eaLnBrk="1" hangingPunct="1">
              <a:spcBef>
                <a:spcPts val="190"/>
              </a:spcBef>
              <a:defRPr/>
            </a:pPr>
            <a:r>
              <a:rPr lang="nb-NO" altLang="x-none" sz="1800" dirty="0">
                <a:sym typeface="Wingdings" charset="2"/>
              </a:rPr>
              <a:t>A: over-stimulering (Invitere inn i relasjon)</a:t>
            </a:r>
          </a:p>
          <a:p>
            <a:pPr eaLnBrk="1" hangingPunct="1">
              <a:spcBef>
                <a:spcPts val="190"/>
              </a:spcBef>
              <a:defRPr/>
            </a:pPr>
            <a:r>
              <a:rPr lang="nb-NO" altLang="x-none" sz="1800" dirty="0">
                <a:sym typeface="Wingdings" charset="2"/>
              </a:rPr>
              <a:t>C: under-stimulering (avvente pasientens initiativ)</a:t>
            </a:r>
          </a:p>
          <a:p>
            <a:pPr eaLnBrk="1" hangingPunct="1">
              <a:spcBef>
                <a:spcPts val="190"/>
              </a:spcBef>
              <a:buFont typeface="Wingdings" charset="2"/>
              <a:buChar char="à"/>
              <a:defRPr/>
            </a:pPr>
            <a:r>
              <a:rPr lang="nb-NO" altLang="x-none" sz="1800" dirty="0">
                <a:sym typeface="Wingdings" charset="2"/>
              </a:rPr>
              <a:t> Fremme mestringsdialogen</a:t>
            </a:r>
            <a:endParaRPr lang="nb-NO" altLang="x-none" sz="1800" dirty="0"/>
          </a:p>
          <a:p>
            <a:pPr eaLnBrk="1" hangingPunct="1">
              <a:spcBef>
                <a:spcPts val="190"/>
              </a:spcBef>
              <a:defRPr/>
            </a:pPr>
            <a:endParaRPr lang="nb-NO" altLang="x-none" sz="1800" b="1" dirty="0"/>
          </a:p>
        </p:txBody>
      </p:sp>
      <p:sp>
        <p:nvSpPr>
          <p:cNvPr id="34834" name="Text Box 10">
            <a:extLst>
              <a:ext uri="{FF2B5EF4-FFF2-40B4-BE49-F238E27FC236}">
                <a16:creationId xmlns:a16="http://schemas.microsoft.com/office/drawing/2014/main" id="{D5E70613-A7BC-2948-AF57-D0C7A2A2101D}"/>
              </a:ext>
            </a:extLst>
          </p:cNvPr>
          <p:cNvSpPr txBox="1">
            <a:spLocks noChangeArrowheads="1"/>
          </p:cNvSpPr>
          <p:nvPr/>
        </p:nvSpPr>
        <p:spPr bwMode="auto">
          <a:xfrm>
            <a:off x="5025536" y="1694868"/>
            <a:ext cx="1563507" cy="623250"/>
          </a:xfrm>
          <a:prstGeom prst="rect">
            <a:avLst/>
          </a:prstGeom>
          <a:solidFill>
            <a:srgbClr val="FF0000">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3" tIns="34291" rIns="68583" bIns="34291">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spcBef>
                <a:spcPct val="50000"/>
              </a:spcBef>
              <a:defRPr/>
            </a:pPr>
            <a:r>
              <a:rPr lang="nb-NO" altLang="x-none" sz="1800" b="1" dirty="0">
                <a:solidFill>
                  <a:srgbClr val="000000"/>
                </a:solidFill>
              </a:rPr>
              <a:t>Psykososial fungering</a:t>
            </a:r>
          </a:p>
        </p:txBody>
      </p:sp>
    </p:spTree>
    <p:extLst>
      <p:ext uri="{BB962C8B-B14F-4D97-AF65-F5344CB8AC3E}">
        <p14:creationId xmlns:p14="http://schemas.microsoft.com/office/powerpoint/2010/main" val="132613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4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80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6" grpId="0"/>
      <p:bldP spid="33809" grpId="0" animBg="1"/>
      <p:bldP spid="184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39290F-F714-F444-A307-5F7D13C89873}"/>
              </a:ext>
            </a:extLst>
          </p:cNvPr>
          <p:cNvSpPr>
            <a:spLocks noGrp="1"/>
          </p:cNvSpPr>
          <p:nvPr>
            <p:ph type="title"/>
          </p:nvPr>
        </p:nvSpPr>
        <p:spPr>
          <a:xfrm>
            <a:off x="1737499" y="2857500"/>
            <a:ext cx="8229600" cy="1143000"/>
          </a:xfrm>
        </p:spPr>
        <p:txBody>
          <a:bodyPr>
            <a:normAutofit fontScale="90000"/>
          </a:bodyPr>
          <a:lstStyle/>
          <a:p>
            <a:r>
              <a:rPr lang="nb-NO" sz="4800" dirty="0"/>
              <a:t>Endre forholdet til smerte</a:t>
            </a:r>
            <a:br>
              <a:rPr lang="nb-NO" sz="4800" dirty="0"/>
            </a:br>
            <a:r>
              <a:rPr lang="nb-NO" sz="2700" dirty="0"/>
              <a:t> </a:t>
            </a:r>
            <a:r>
              <a:rPr lang="nb-NO" sz="4800" dirty="0"/>
              <a:t/>
            </a:r>
            <a:br>
              <a:rPr lang="nb-NO" sz="4800" dirty="0"/>
            </a:br>
            <a:r>
              <a:rPr lang="nb-NO" sz="6700" dirty="0">
                <a:latin typeface="Arial Hebrew" pitchFamily="2" charset="-79"/>
                <a:cs typeface="Arial Hebrew" pitchFamily="2" charset="-79"/>
              </a:rPr>
              <a:t>III</a:t>
            </a:r>
          </a:p>
        </p:txBody>
      </p:sp>
      <p:sp>
        <p:nvSpPr>
          <p:cNvPr id="3" name="Plassholder for innhold 2">
            <a:extLst>
              <a:ext uri="{FF2B5EF4-FFF2-40B4-BE49-F238E27FC236}">
                <a16:creationId xmlns:a16="http://schemas.microsoft.com/office/drawing/2014/main" id="{82ABE1D5-810C-CE4F-8931-4814CBF4F000}"/>
              </a:ext>
            </a:extLst>
          </p:cNvPr>
          <p:cNvSpPr>
            <a:spLocks noGrp="1"/>
          </p:cNvSpPr>
          <p:nvPr>
            <p:ph idx="1"/>
          </p:nvPr>
        </p:nvSpPr>
        <p:spPr>
          <a:xfrm>
            <a:off x="866274" y="4325454"/>
            <a:ext cx="10459451" cy="1879884"/>
          </a:xfrm>
        </p:spPr>
        <p:txBody>
          <a:bodyPr>
            <a:normAutofit/>
          </a:bodyPr>
          <a:lstStyle/>
          <a:p>
            <a:pPr marL="0" indent="0" algn="ctr">
              <a:buNone/>
            </a:pPr>
            <a:endParaRPr lang="nb-NO" dirty="0"/>
          </a:p>
          <a:p>
            <a:pPr marL="0" indent="0" algn="ctr">
              <a:buNone/>
            </a:pPr>
            <a:r>
              <a:rPr lang="nb-NO" dirty="0"/>
              <a:t>Strukturer for refleksjon, innlæring og vedlikehold av </a:t>
            </a:r>
          </a:p>
          <a:p>
            <a:pPr marL="0" indent="0" algn="ctr">
              <a:buNone/>
            </a:pPr>
            <a:r>
              <a:rPr lang="nb-NO" dirty="0"/>
              <a:t>terapeutisk holdning, ferdigheter og prinsipper</a:t>
            </a:r>
          </a:p>
          <a:p>
            <a:pPr marL="0" indent="0" algn="ctr">
              <a:buNone/>
            </a:pPr>
            <a:endParaRPr lang="nb-NO" dirty="0"/>
          </a:p>
        </p:txBody>
      </p:sp>
      <p:sp>
        <p:nvSpPr>
          <p:cNvPr id="4" name="TekstSylinder 3">
            <a:extLst>
              <a:ext uri="{FF2B5EF4-FFF2-40B4-BE49-F238E27FC236}">
                <a16:creationId xmlns:a16="http://schemas.microsoft.com/office/drawing/2014/main" id="{D1B8252B-7185-2149-ADF1-F1B2434FB3C0}"/>
              </a:ext>
            </a:extLst>
          </p:cNvPr>
          <p:cNvSpPr txBox="1"/>
          <p:nvPr/>
        </p:nvSpPr>
        <p:spPr>
          <a:xfrm>
            <a:off x="2401491" y="834188"/>
            <a:ext cx="7141314" cy="1077218"/>
          </a:xfrm>
          <a:prstGeom prst="rect">
            <a:avLst/>
          </a:prstGeom>
          <a:noFill/>
        </p:spPr>
        <p:txBody>
          <a:bodyPr wrap="none" rtlCol="0">
            <a:spAutoFit/>
          </a:bodyPr>
          <a:lstStyle/>
          <a:p>
            <a:r>
              <a:rPr lang="nb-NO" sz="3200" b="1" i="0" u="none" strike="noStrike" dirty="0">
                <a:solidFill>
                  <a:schemeClr val="accent6">
                    <a:lumMod val="50000"/>
                  </a:schemeClr>
                </a:solidFill>
                <a:effectLst/>
                <a:latin typeface="Calibri" panose="020F0502020204030204" pitchFamily="34" charset="0"/>
              </a:rPr>
              <a:t>«spesifikke aksjonspunkter for å kunne </a:t>
            </a:r>
          </a:p>
          <a:p>
            <a:r>
              <a:rPr lang="nb-NO" sz="3200" b="1" i="0" u="none" strike="noStrike" dirty="0">
                <a:solidFill>
                  <a:schemeClr val="accent6">
                    <a:lumMod val="50000"/>
                  </a:schemeClr>
                </a:solidFill>
                <a:effectLst/>
                <a:latin typeface="Calibri" panose="020F0502020204030204" pitchFamily="34" charset="0"/>
              </a:rPr>
              <a:t>bygge opp tjenester i psykisk helsevern» </a:t>
            </a:r>
          </a:p>
        </p:txBody>
      </p:sp>
    </p:spTree>
    <p:extLst>
      <p:ext uri="{BB962C8B-B14F-4D97-AF65-F5344CB8AC3E}">
        <p14:creationId xmlns:p14="http://schemas.microsoft.com/office/powerpoint/2010/main" val="279917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nvGraphicFramePr>
        <p:xfrm>
          <a:off x="-2" y="13063"/>
          <a:ext cx="12192001" cy="6813553"/>
        </p:xfrm>
        <a:graphic>
          <a:graphicData uri="http://schemas.openxmlformats.org/drawingml/2006/table">
            <a:tbl>
              <a:tblPr firstRow="1" firstCol="1" bandRow="1"/>
              <a:tblGrid>
                <a:gridCol w="950074">
                  <a:extLst>
                    <a:ext uri="{9D8B030D-6E8A-4147-A177-3AD203B41FA5}">
                      <a16:colId xmlns:a16="http://schemas.microsoft.com/office/drawing/2014/main" val="20000"/>
                    </a:ext>
                  </a:extLst>
                </a:gridCol>
                <a:gridCol w="1971254">
                  <a:extLst>
                    <a:ext uri="{9D8B030D-6E8A-4147-A177-3AD203B41FA5}">
                      <a16:colId xmlns:a16="http://schemas.microsoft.com/office/drawing/2014/main" val="20001"/>
                    </a:ext>
                  </a:extLst>
                </a:gridCol>
                <a:gridCol w="1970735">
                  <a:extLst>
                    <a:ext uri="{9D8B030D-6E8A-4147-A177-3AD203B41FA5}">
                      <a16:colId xmlns:a16="http://schemas.microsoft.com/office/drawing/2014/main" val="20002"/>
                    </a:ext>
                  </a:extLst>
                </a:gridCol>
                <a:gridCol w="1316401">
                  <a:extLst>
                    <a:ext uri="{9D8B030D-6E8A-4147-A177-3AD203B41FA5}">
                      <a16:colId xmlns:a16="http://schemas.microsoft.com/office/drawing/2014/main" val="20003"/>
                    </a:ext>
                  </a:extLst>
                </a:gridCol>
                <a:gridCol w="800661">
                  <a:extLst>
                    <a:ext uri="{9D8B030D-6E8A-4147-A177-3AD203B41FA5}">
                      <a16:colId xmlns:a16="http://schemas.microsoft.com/office/drawing/2014/main" val="20004"/>
                    </a:ext>
                  </a:extLst>
                </a:gridCol>
                <a:gridCol w="1168015">
                  <a:extLst>
                    <a:ext uri="{9D8B030D-6E8A-4147-A177-3AD203B41FA5}">
                      <a16:colId xmlns:a16="http://schemas.microsoft.com/office/drawing/2014/main" val="20005"/>
                    </a:ext>
                  </a:extLst>
                </a:gridCol>
                <a:gridCol w="875592">
                  <a:extLst>
                    <a:ext uri="{9D8B030D-6E8A-4147-A177-3AD203B41FA5}">
                      <a16:colId xmlns:a16="http://schemas.microsoft.com/office/drawing/2014/main" val="20006"/>
                    </a:ext>
                  </a:extLst>
                </a:gridCol>
                <a:gridCol w="1971254">
                  <a:extLst>
                    <a:ext uri="{9D8B030D-6E8A-4147-A177-3AD203B41FA5}">
                      <a16:colId xmlns:a16="http://schemas.microsoft.com/office/drawing/2014/main" val="20007"/>
                    </a:ext>
                  </a:extLst>
                </a:gridCol>
                <a:gridCol w="1168015">
                  <a:extLst>
                    <a:ext uri="{9D8B030D-6E8A-4147-A177-3AD203B41FA5}">
                      <a16:colId xmlns:a16="http://schemas.microsoft.com/office/drawing/2014/main" val="20008"/>
                    </a:ext>
                  </a:extLst>
                </a:gridCol>
              </a:tblGrid>
              <a:tr h="271127">
                <a:tc>
                  <a:txBody>
                    <a:bodyPr/>
                    <a:lstStyle/>
                    <a:p>
                      <a:pPr algn="ctr">
                        <a:lnSpc>
                          <a:spcPct val="115000"/>
                        </a:lnSpc>
                        <a:spcAft>
                          <a:spcPts val="0"/>
                        </a:spcAft>
                      </a:pPr>
                      <a:r>
                        <a:rPr lang="nb-NO" sz="1400" b="1" dirty="0">
                          <a:effectLst/>
                          <a:latin typeface="Calibri"/>
                          <a:ea typeface="Calibri"/>
                          <a:cs typeface="Times New Roman"/>
                        </a:rPr>
                        <a:t>Kl.</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400" b="1" dirty="0">
                          <a:effectLst/>
                          <a:latin typeface="Calibri"/>
                          <a:ea typeface="Calibri"/>
                          <a:cs typeface="Times New Roman"/>
                        </a:rPr>
                        <a:t>MANDAG</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400" b="1" dirty="0">
                          <a:effectLst/>
                          <a:latin typeface="Calibri"/>
                          <a:ea typeface="Calibri"/>
                          <a:cs typeface="Times New Roman"/>
                        </a:rPr>
                        <a:t>TIRSDAG</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nb-NO" sz="1400" b="1" dirty="0">
                          <a:effectLst/>
                          <a:latin typeface="Calibri"/>
                          <a:ea typeface="Calibri"/>
                          <a:cs typeface="Times New Roman"/>
                        </a:rPr>
                        <a:t>ONSDAG</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gridSpan="2">
                  <a:txBody>
                    <a:bodyPr/>
                    <a:lstStyle/>
                    <a:p>
                      <a:pPr algn="ctr">
                        <a:lnSpc>
                          <a:spcPct val="115000"/>
                        </a:lnSpc>
                        <a:spcAft>
                          <a:spcPts val="0"/>
                        </a:spcAft>
                      </a:pPr>
                      <a:r>
                        <a:rPr lang="nb-NO" sz="1400" b="1" dirty="0">
                          <a:effectLst/>
                          <a:latin typeface="Calibri"/>
                          <a:ea typeface="Calibri"/>
                          <a:cs typeface="Times New Roman"/>
                        </a:rPr>
                        <a:t>TORSDAG</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a:txBody>
                    <a:bodyPr/>
                    <a:lstStyle/>
                    <a:p>
                      <a:pPr algn="ctr">
                        <a:lnSpc>
                          <a:spcPct val="115000"/>
                        </a:lnSpc>
                        <a:spcAft>
                          <a:spcPts val="0"/>
                        </a:spcAft>
                      </a:pPr>
                      <a:r>
                        <a:rPr lang="nb-NO" sz="1400" b="1" dirty="0">
                          <a:effectLst/>
                          <a:latin typeface="Calibri"/>
                          <a:ea typeface="Calibri"/>
                          <a:cs typeface="Times New Roman"/>
                        </a:rPr>
                        <a:t>FREDAG</a:t>
                      </a:r>
                      <a:endParaRPr lang="nb-NO" sz="14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400" b="1" dirty="0" err="1">
                          <a:effectLst/>
                          <a:latin typeface="Calibri"/>
                          <a:ea typeface="Calibri"/>
                          <a:cs typeface="Times New Roman"/>
                        </a:rPr>
                        <a:t>Lørd</a:t>
                      </a:r>
                      <a:r>
                        <a:rPr lang="nb-NO" sz="1400" b="1" dirty="0">
                          <a:effectLst/>
                          <a:latin typeface="Calibri"/>
                          <a:ea typeface="Calibri"/>
                          <a:cs typeface="Times New Roman"/>
                        </a:rPr>
                        <a:t>/</a:t>
                      </a:r>
                      <a:r>
                        <a:rPr lang="nb-NO" sz="1400" b="1" dirty="0" err="1">
                          <a:effectLst/>
                          <a:latin typeface="Calibri"/>
                          <a:ea typeface="Calibri"/>
                          <a:cs typeface="Times New Roman"/>
                        </a:rPr>
                        <a:t>sønd</a:t>
                      </a:r>
                      <a:endParaRPr lang="nb-NO"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286650">
                <a:tc>
                  <a:txBody>
                    <a:bodyPr/>
                    <a:lstStyle/>
                    <a:p>
                      <a:pPr algn="ctr">
                        <a:lnSpc>
                          <a:spcPct val="150000"/>
                        </a:lnSpc>
                        <a:spcAft>
                          <a:spcPts val="0"/>
                        </a:spcAft>
                      </a:pPr>
                      <a:r>
                        <a:rPr lang="nb-NO" sz="1000" b="1">
                          <a:effectLst/>
                          <a:latin typeface="Calibri"/>
                          <a:ea typeface="Calibri"/>
                          <a:cs typeface="Times New Roman"/>
                        </a:rPr>
                        <a:t>07.00-08.00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a:solidFill>
                            <a:srgbClr val="1F497D"/>
                          </a:solidFill>
                          <a:effectLst/>
                          <a:latin typeface="Calibri"/>
                          <a:ea typeface="Calibri"/>
                          <a:cs typeface="Times New Roman"/>
                        </a:rPr>
                        <a:t>Rapport Natt / Dag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a:solidFill>
                            <a:srgbClr val="1F497D"/>
                          </a:solidFill>
                          <a:effectLst/>
                          <a:latin typeface="Calibri"/>
                          <a:ea typeface="Calibri"/>
                          <a:cs typeface="Times New Roman"/>
                        </a:rPr>
                        <a:t>Rapport Natt / Dag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50000"/>
                        </a:lnSpc>
                        <a:spcAft>
                          <a:spcPts val="0"/>
                        </a:spcAft>
                      </a:pPr>
                      <a:r>
                        <a:rPr lang="nb-NO" sz="1000" b="1">
                          <a:solidFill>
                            <a:srgbClr val="1F497D"/>
                          </a:solidFill>
                          <a:effectLst/>
                          <a:latin typeface="Calibri"/>
                          <a:ea typeface="Calibri"/>
                          <a:cs typeface="Times New Roman"/>
                        </a:rPr>
                        <a:t>Rapport Natt / Dag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gridSpan="2">
                  <a:txBody>
                    <a:bodyPr/>
                    <a:lstStyle/>
                    <a:p>
                      <a:pPr>
                        <a:lnSpc>
                          <a:spcPct val="150000"/>
                        </a:lnSpc>
                        <a:spcAft>
                          <a:spcPts val="0"/>
                        </a:spcAft>
                      </a:pPr>
                      <a:r>
                        <a:rPr lang="nb-NO" sz="1000" b="1">
                          <a:solidFill>
                            <a:srgbClr val="1F497D"/>
                          </a:solidFill>
                          <a:effectLst/>
                          <a:latin typeface="Calibri"/>
                          <a:ea typeface="Calibri"/>
                          <a:cs typeface="Times New Roman"/>
                        </a:rPr>
                        <a:t>Rapport Natt / Dag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a:txBody>
                    <a:bodyPr/>
                    <a:lstStyle/>
                    <a:p>
                      <a:pPr>
                        <a:lnSpc>
                          <a:spcPct val="150000"/>
                        </a:lnSpc>
                        <a:spcAft>
                          <a:spcPts val="0"/>
                        </a:spcAft>
                      </a:pPr>
                      <a:r>
                        <a:rPr lang="nb-NO" sz="1000" b="1" dirty="0">
                          <a:solidFill>
                            <a:srgbClr val="1F497D"/>
                          </a:solidFill>
                          <a:effectLst/>
                          <a:latin typeface="Calibri"/>
                          <a:ea typeface="Calibri"/>
                          <a:cs typeface="Times New Roman"/>
                        </a:rPr>
                        <a:t>Rapport Natt / Dag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nb-NO" sz="1000" b="1" dirty="0">
                          <a:solidFill>
                            <a:srgbClr val="1F497D"/>
                          </a:solidFill>
                          <a:effectLst/>
                          <a:latin typeface="Calibri"/>
                          <a:ea typeface="Calibri"/>
                          <a:cs typeface="Times New Roman"/>
                        </a:rPr>
                        <a:t>Rapport</a:t>
                      </a:r>
                      <a:endParaRPr lang="nb-NO"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61201">
                <a:tc>
                  <a:txBody>
                    <a:bodyPr/>
                    <a:lstStyle/>
                    <a:p>
                      <a:pPr algn="ctr">
                        <a:lnSpc>
                          <a:spcPct val="115000"/>
                        </a:lnSpc>
                        <a:spcAft>
                          <a:spcPts val="0"/>
                        </a:spcAft>
                      </a:pPr>
                      <a:r>
                        <a:rPr lang="nb-NO" sz="1000" b="1" dirty="0">
                          <a:effectLst/>
                          <a:latin typeface="Calibri"/>
                          <a:ea typeface="Calibri"/>
                          <a:cs typeface="Times New Roman"/>
                        </a:rPr>
                        <a:t>08.00-08.10</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08.10-08.30</a:t>
                      </a:r>
                      <a:endParaRPr lang="nb-NO" sz="1000" dirty="0">
                        <a:effectLst/>
                        <a:latin typeface="Calibri"/>
                        <a:ea typeface="Calibri"/>
                        <a:cs typeface="Times New Roman"/>
                      </a:endParaRPr>
                    </a:p>
                    <a:p>
                      <a:pPr algn="ctr">
                        <a:lnSpc>
                          <a:spcPct val="115000"/>
                        </a:lnSpc>
                        <a:spcAft>
                          <a:spcPts val="0"/>
                        </a:spcAft>
                      </a:pPr>
                      <a:endParaRPr lang="nb-NO" sz="1000" b="1"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08.30-08.40</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nb-NO" sz="1000" b="1" dirty="0">
                          <a:effectLst/>
                          <a:latin typeface="Calibri"/>
                          <a:ea typeface="Calibri"/>
                          <a:cs typeface="Times New Roman"/>
                        </a:rPr>
                        <a:t>Rapport</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Prosessgjennomgang Ukefokus: Indre / ytre </a:t>
                      </a:r>
                    </a:p>
                    <a:p>
                      <a:pPr>
                        <a:lnSpc>
                          <a:spcPct val="115000"/>
                        </a:lnSpc>
                        <a:spcAft>
                          <a:spcPts val="0"/>
                        </a:spcAft>
                      </a:pPr>
                      <a:r>
                        <a:rPr lang="nb-NO" sz="1000" b="1" dirty="0">
                          <a:effectLst/>
                          <a:latin typeface="Calibri"/>
                          <a:ea typeface="Calibri"/>
                          <a:cs typeface="Times New Roman"/>
                        </a:rPr>
                        <a:t>Møter/fravær/BET aktiv</a:t>
                      </a:r>
                      <a:endParaRPr lang="nb-NO" sz="1000" dirty="0">
                        <a:effectLst/>
                        <a:latin typeface="Calibri"/>
                        <a:ea typeface="Calibri"/>
                        <a:cs typeface="Times New Roman"/>
                      </a:endParaRPr>
                    </a:p>
                    <a:p>
                      <a:pPr>
                        <a:lnSpc>
                          <a:spcPct val="115000"/>
                        </a:lnSpc>
                        <a:spcAft>
                          <a:spcPts val="0"/>
                        </a:spcAft>
                      </a:pPr>
                      <a:r>
                        <a:rPr lang="nb-NO" sz="1000" b="1" dirty="0" err="1">
                          <a:effectLst/>
                          <a:latin typeface="Calibri"/>
                          <a:ea typeface="Calibri"/>
                          <a:cs typeface="Times New Roman"/>
                        </a:rPr>
                        <a:t>psyked</a:t>
                      </a:r>
                      <a:r>
                        <a:rPr lang="nb-NO" sz="1000" b="1" dirty="0">
                          <a:effectLst/>
                          <a:latin typeface="Calibri"/>
                          <a:ea typeface="Calibri"/>
                          <a:cs typeface="Times New Roman"/>
                        </a:rPr>
                        <a:t> / månedsfokus</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nb-NO" sz="1000" b="1" dirty="0">
                          <a:effectLst/>
                          <a:latin typeface="Calibri"/>
                          <a:ea typeface="Calibri"/>
                          <a:cs typeface="Times New Roman"/>
                        </a:rPr>
                        <a:t>Rapport                 </a:t>
                      </a:r>
                      <a:endParaRPr lang="nb-NO" sz="1000" dirty="0">
                        <a:effectLst/>
                        <a:latin typeface="Calibri"/>
                        <a:ea typeface="Calibri"/>
                        <a:cs typeface="Times New Roman"/>
                      </a:endParaRPr>
                    </a:p>
                    <a:p>
                      <a:pPr algn="ctr">
                        <a:lnSpc>
                          <a:spcPct val="115000"/>
                        </a:lnSpc>
                        <a:spcAft>
                          <a:spcPts val="0"/>
                        </a:spcAft>
                      </a:pPr>
                      <a:endParaRPr lang="nb-NO" sz="1000" b="1"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FBB Kollegaveiledning </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KYR forståelse/håndtering</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15000"/>
                        </a:lnSpc>
                        <a:spcAft>
                          <a:spcPts val="0"/>
                        </a:spcAft>
                      </a:pPr>
                      <a:r>
                        <a:rPr lang="nb-NO" sz="1000" b="1" dirty="0">
                          <a:effectLst/>
                          <a:latin typeface="Calibri"/>
                          <a:ea typeface="Calibri"/>
                          <a:cs typeface="Times New Roman"/>
                        </a:rPr>
                        <a:t>Rapport                </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08.10 – 08.25</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Medisingjennomgang</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Psykometri/evaluere forløp</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Etisk </a:t>
                      </a:r>
                      <a:r>
                        <a:rPr lang="nb-NO" sz="1000" b="1" dirty="0" err="1">
                          <a:effectLst/>
                          <a:latin typeface="Calibri"/>
                          <a:ea typeface="Calibri"/>
                          <a:cs typeface="Times New Roman"/>
                        </a:rPr>
                        <a:t>refl</a:t>
                      </a:r>
                      <a:r>
                        <a:rPr lang="nb-NO" sz="1000" b="1" dirty="0">
                          <a:effectLst/>
                          <a:latin typeface="Calibri"/>
                          <a:ea typeface="Calibri"/>
                          <a:cs typeface="Times New Roman"/>
                        </a:rPr>
                        <a:t> / systemrefleksjon</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gridSpan="2">
                  <a:txBody>
                    <a:bodyPr/>
                    <a:lstStyle/>
                    <a:p>
                      <a:pPr>
                        <a:lnSpc>
                          <a:spcPct val="115000"/>
                        </a:lnSpc>
                        <a:spcAft>
                          <a:spcPts val="0"/>
                        </a:spcAft>
                      </a:pPr>
                      <a:r>
                        <a:rPr lang="nb-NO" sz="1000" b="1" dirty="0">
                          <a:effectLst/>
                          <a:latin typeface="Calibri"/>
                          <a:ea typeface="Calibri"/>
                          <a:cs typeface="Times New Roman"/>
                        </a:rPr>
                        <a:t>Rapport               </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Psykometri / WAI 1. og 2</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evaluere forløp(KYR)</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Etisk refleksjon /</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systemrefleksjon</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a:txBody>
                    <a:bodyPr/>
                    <a:lstStyle/>
                    <a:p>
                      <a:pPr>
                        <a:lnSpc>
                          <a:spcPct val="115000"/>
                        </a:lnSpc>
                        <a:spcAft>
                          <a:spcPts val="0"/>
                        </a:spcAft>
                      </a:pPr>
                      <a:r>
                        <a:rPr lang="nb-NO" sz="1000" b="1" dirty="0">
                          <a:effectLst/>
                          <a:latin typeface="Calibri"/>
                          <a:ea typeface="Calibri"/>
                          <a:cs typeface="Times New Roman"/>
                        </a:rPr>
                        <a:t>Rapport              </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Prosess – ukefokus</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Nytt ukefokus: Indre/ytre</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Avklart tema til - og ansvar for - BET miljø?</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ctr">
                        <a:lnSpc>
                          <a:spcPct val="115000"/>
                        </a:lnSpc>
                        <a:spcAft>
                          <a:spcPts val="0"/>
                        </a:spcAft>
                      </a:pPr>
                      <a:r>
                        <a:rPr lang="nb-NO" sz="1000" b="1">
                          <a:effectLst/>
                          <a:latin typeface="Calibri"/>
                          <a:ea typeface="Calibri"/>
                          <a:cs typeface="Times New Roman"/>
                        </a:rPr>
                        <a:t> </a:t>
                      </a:r>
                      <a:endParaRPr lang="nb-NO" sz="1000">
                        <a:effectLst/>
                        <a:latin typeface="Calibri"/>
                        <a:ea typeface="Calibri"/>
                        <a:cs typeface="Times New Roman"/>
                      </a:endParaRPr>
                    </a:p>
                    <a:p>
                      <a:pPr algn="ctr">
                        <a:lnSpc>
                          <a:spcPct val="115000"/>
                        </a:lnSpc>
                        <a:spcAft>
                          <a:spcPts val="0"/>
                        </a:spcAft>
                      </a:pPr>
                      <a:r>
                        <a:rPr lang="nb-NO" sz="1000" b="1">
                          <a:solidFill>
                            <a:srgbClr val="1F497D"/>
                          </a:solidFill>
                          <a:effectLst/>
                          <a:latin typeface="Calibri"/>
                          <a:ea typeface="Calibri"/>
                          <a:cs typeface="Times New Roman"/>
                        </a:rPr>
                        <a:t>A – vaktene:</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Planlegging og</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koordinering</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alle oppgaver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helgedager</a:t>
                      </a:r>
                      <a:endParaRPr lang="nb-NO" sz="1000">
                        <a:effectLst/>
                        <a:latin typeface="Calibri"/>
                        <a:ea typeface="Calibri"/>
                        <a:cs typeface="Times New Roman"/>
                      </a:endParaRPr>
                    </a:p>
                    <a:p>
                      <a:pPr algn="ctr">
                        <a:lnSpc>
                          <a:spcPct val="115000"/>
                        </a:lnSpc>
                        <a:spcAft>
                          <a:spcPts val="0"/>
                        </a:spcAft>
                      </a:pPr>
                      <a:r>
                        <a:rPr lang="nb-NO" sz="1000" b="1">
                          <a:solidFill>
                            <a:srgbClr val="1F497D"/>
                          </a:solidFill>
                          <a:effectLst/>
                          <a:latin typeface="Calibri"/>
                          <a:ea typeface="Calibri"/>
                          <a:cs typeface="Times New Roman"/>
                        </a:rPr>
                        <a:t>SBU</a:t>
                      </a:r>
                      <a:endParaRPr lang="nb-NO" sz="1000">
                        <a:effectLst/>
                        <a:latin typeface="Calibri"/>
                        <a:ea typeface="Calibri"/>
                        <a:cs typeface="Times New Roman"/>
                      </a:endParaRPr>
                    </a:p>
                    <a:p>
                      <a:pPr>
                        <a:lnSpc>
                          <a:spcPct val="115000"/>
                        </a:lnSpc>
                        <a:spcAft>
                          <a:spcPts val="0"/>
                        </a:spcAft>
                      </a:pPr>
                      <a:r>
                        <a:rPr lang="nb-NO" sz="1000" b="1">
                          <a:effectLst/>
                          <a:latin typeface="Calibri"/>
                          <a:ea typeface="Calibri"/>
                          <a:cs typeface="Times New Roman"/>
                        </a:rPr>
                        <a:t>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Fokussamtaler</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10 00</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 (eller e avtale)</a:t>
                      </a:r>
                      <a:endParaRPr lang="nb-NO"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7314">
                <a:tc>
                  <a:txBody>
                    <a:bodyPr/>
                    <a:lstStyle/>
                    <a:p>
                      <a:pPr algn="ctr">
                        <a:lnSpc>
                          <a:spcPct val="115000"/>
                        </a:lnSpc>
                        <a:spcAft>
                          <a:spcPts val="0"/>
                        </a:spcAft>
                      </a:pPr>
                      <a:r>
                        <a:rPr lang="nb-NO" sz="1000" b="1">
                          <a:effectLst/>
                          <a:latin typeface="Calibri"/>
                          <a:ea typeface="Calibri"/>
                          <a:cs typeface="Times New Roman"/>
                        </a:rPr>
                        <a:t>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08.40-08.55</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nb-NO" sz="1000" b="1">
                          <a:effectLst/>
                          <a:latin typeface="Calibri"/>
                          <a:ea typeface="Calibri"/>
                          <a:cs typeface="Times New Roman"/>
                        </a:rPr>
                        <a:t>Praktisk: samtaler, polikl, møter, coaching, o.a</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nb-NO" sz="1000" b="1">
                          <a:effectLst/>
                          <a:latin typeface="Calibri"/>
                          <a:ea typeface="Calibri"/>
                          <a:cs typeface="Times New Roman"/>
                        </a:rPr>
                        <a:t>Praktisk: samtaler, polikl, møter, coaching, o.a</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nb-NO" sz="1000" b="1" dirty="0">
                          <a:effectLst/>
                          <a:latin typeface="Calibri"/>
                          <a:ea typeface="Calibri"/>
                          <a:cs typeface="Times New Roman"/>
                        </a:rPr>
                        <a:t>Praktisk: samtaler, </a:t>
                      </a:r>
                      <a:r>
                        <a:rPr lang="nb-NO" sz="1000" b="1" dirty="0" err="1">
                          <a:effectLst/>
                          <a:latin typeface="Calibri"/>
                          <a:ea typeface="Calibri"/>
                          <a:cs typeface="Times New Roman"/>
                        </a:rPr>
                        <a:t>polikl</a:t>
                      </a:r>
                      <a:r>
                        <a:rPr lang="nb-NO" sz="1000" b="1" dirty="0">
                          <a:effectLst/>
                          <a:latin typeface="Calibri"/>
                          <a:ea typeface="Calibri"/>
                          <a:cs typeface="Times New Roman"/>
                        </a:rPr>
                        <a:t>, møter, </a:t>
                      </a:r>
                      <a:r>
                        <a:rPr lang="nb-NO" sz="1000" b="1" dirty="0" err="1">
                          <a:effectLst/>
                          <a:latin typeface="Calibri"/>
                          <a:ea typeface="Calibri"/>
                          <a:cs typeface="Times New Roman"/>
                        </a:rPr>
                        <a:t>coaching</a:t>
                      </a:r>
                      <a:r>
                        <a:rPr lang="nb-NO" sz="1000" b="1" dirty="0">
                          <a:effectLst/>
                          <a:latin typeface="Calibri"/>
                          <a:ea typeface="Calibri"/>
                          <a:cs typeface="Times New Roman"/>
                        </a:rPr>
                        <a:t>, </a:t>
                      </a:r>
                      <a:r>
                        <a:rPr lang="nb-NO" sz="1000" b="1" dirty="0" err="1">
                          <a:effectLst/>
                          <a:latin typeface="Calibri"/>
                          <a:ea typeface="Calibri"/>
                          <a:cs typeface="Times New Roman"/>
                        </a:rPr>
                        <a:t>o.a</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gridSpan="2">
                  <a:txBody>
                    <a:bodyPr/>
                    <a:lstStyle/>
                    <a:p>
                      <a:pPr algn="ctr">
                        <a:lnSpc>
                          <a:spcPct val="115000"/>
                        </a:lnSpc>
                        <a:spcAft>
                          <a:spcPts val="0"/>
                        </a:spcAft>
                      </a:pPr>
                      <a:r>
                        <a:rPr lang="nb-NO" sz="1000" b="1" dirty="0">
                          <a:effectLst/>
                          <a:latin typeface="Calibri"/>
                          <a:ea typeface="Calibri"/>
                          <a:cs typeface="Times New Roman"/>
                        </a:rPr>
                        <a:t>Praktisk: samtaler, </a:t>
                      </a:r>
                      <a:r>
                        <a:rPr lang="nb-NO" sz="1000" b="1" dirty="0" err="1">
                          <a:effectLst/>
                          <a:latin typeface="Calibri"/>
                          <a:ea typeface="Calibri"/>
                          <a:cs typeface="Times New Roman"/>
                        </a:rPr>
                        <a:t>polikl</a:t>
                      </a:r>
                      <a:r>
                        <a:rPr lang="nb-NO" sz="1000" b="1" dirty="0">
                          <a:effectLst/>
                          <a:latin typeface="Calibri"/>
                          <a:ea typeface="Calibri"/>
                          <a:cs typeface="Times New Roman"/>
                        </a:rPr>
                        <a:t>, møter, </a:t>
                      </a:r>
                      <a:r>
                        <a:rPr lang="nb-NO" sz="1000" b="1" dirty="0" err="1">
                          <a:effectLst/>
                          <a:latin typeface="Calibri"/>
                          <a:ea typeface="Calibri"/>
                          <a:cs typeface="Times New Roman"/>
                        </a:rPr>
                        <a:t>coaching</a:t>
                      </a:r>
                      <a:r>
                        <a:rPr lang="nb-NO" sz="1000" b="1" dirty="0">
                          <a:effectLst/>
                          <a:latin typeface="Calibri"/>
                          <a:ea typeface="Calibri"/>
                          <a:cs typeface="Times New Roman"/>
                        </a:rPr>
                        <a:t>, </a:t>
                      </a:r>
                      <a:r>
                        <a:rPr lang="nb-NO" sz="1000" b="1" dirty="0" err="1">
                          <a:effectLst/>
                          <a:latin typeface="Calibri"/>
                          <a:ea typeface="Calibri"/>
                          <a:cs typeface="Times New Roman"/>
                        </a:rPr>
                        <a:t>o.a</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a:txBody>
                    <a:bodyPr/>
                    <a:lstStyle/>
                    <a:p>
                      <a:pPr algn="ctr">
                        <a:lnSpc>
                          <a:spcPct val="115000"/>
                        </a:lnSpc>
                        <a:spcAft>
                          <a:spcPts val="0"/>
                        </a:spcAft>
                      </a:pPr>
                      <a:r>
                        <a:rPr lang="nb-NO" sz="1000" b="1" dirty="0">
                          <a:effectLst/>
                          <a:latin typeface="Calibri"/>
                          <a:ea typeface="Calibri"/>
                          <a:cs typeface="Times New Roman"/>
                        </a:rPr>
                        <a:t>Praktisk: samtaler, </a:t>
                      </a:r>
                      <a:r>
                        <a:rPr lang="nb-NO" sz="1000" b="1" dirty="0" err="1">
                          <a:effectLst/>
                          <a:latin typeface="Calibri"/>
                          <a:ea typeface="Calibri"/>
                          <a:cs typeface="Times New Roman"/>
                        </a:rPr>
                        <a:t>polikl</a:t>
                      </a:r>
                      <a:r>
                        <a:rPr lang="nb-NO" sz="1000" b="1" dirty="0">
                          <a:effectLst/>
                          <a:latin typeface="Calibri"/>
                          <a:ea typeface="Calibri"/>
                          <a:cs typeface="Times New Roman"/>
                        </a:rPr>
                        <a:t>, møter, </a:t>
                      </a:r>
                      <a:r>
                        <a:rPr lang="nb-NO" sz="1000" b="1" dirty="0" err="1">
                          <a:effectLst/>
                          <a:latin typeface="Calibri"/>
                          <a:ea typeface="Calibri"/>
                          <a:cs typeface="Times New Roman"/>
                        </a:rPr>
                        <a:t>coaching</a:t>
                      </a:r>
                      <a:r>
                        <a:rPr lang="nb-NO" sz="1000" b="1" dirty="0">
                          <a:effectLst/>
                          <a:latin typeface="Calibri"/>
                          <a:ea typeface="Calibri"/>
                          <a:cs typeface="Times New Roman"/>
                        </a:rPr>
                        <a:t>, </a:t>
                      </a:r>
                      <a:r>
                        <a:rPr lang="nb-NO" sz="1000" b="1" dirty="0" err="1">
                          <a:effectLst/>
                          <a:latin typeface="Calibri"/>
                          <a:ea typeface="Calibri"/>
                          <a:cs typeface="Times New Roman"/>
                        </a:rPr>
                        <a:t>o.a</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nb-NO"/>
                    </a:p>
                  </a:txBody>
                  <a:tcPr/>
                </a:tc>
                <a:extLst>
                  <a:ext uri="{0D108BD9-81ED-4DB2-BD59-A6C34878D82A}">
                    <a16:rowId xmlns:a16="http://schemas.microsoft.com/office/drawing/2014/main" val="10003"/>
                  </a:ext>
                </a:extLst>
              </a:tr>
              <a:tr h="286650">
                <a:tc>
                  <a:txBody>
                    <a:bodyPr/>
                    <a:lstStyle/>
                    <a:p>
                      <a:pPr algn="ctr">
                        <a:lnSpc>
                          <a:spcPct val="150000"/>
                        </a:lnSpc>
                        <a:spcAft>
                          <a:spcPts val="0"/>
                        </a:spcAft>
                      </a:pPr>
                      <a:r>
                        <a:rPr lang="nb-NO" sz="1000" b="1">
                          <a:effectLst/>
                          <a:latin typeface="Calibri"/>
                          <a:ea typeface="Calibri"/>
                          <a:cs typeface="Times New Roman"/>
                        </a:rPr>
                        <a:t>09.00-09.20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nb-NO" sz="1000" b="1" dirty="0">
                          <a:effectLst/>
                          <a:latin typeface="Calibri"/>
                          <a:ea typeface="Calibri"/>
                          <a:cs typeface="Times New Roman"/>
                        </a:rPr>
                        <a:t>Morgenmøte pasienter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50000"/>
                        </a:lnSpc>
                        <a:spcAft>
                          <a:spcPts val="0"/>
                        </a:spcAft>
                      </a:pPr>
                      <a:r>
                        <a:rPr lang="nb-NO" sz="1000" b="1">
                          <a:effectLst/>
                          <a:latin typeface="Calibri"/>
                          <a:ea typeface="Calibri"/>
                          <a:cs typeface="Times New Roman"/>
                        </a:rPr>
                        <a:t>Morgenmøte pasienter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50000"/>
                        </a:lnSpc>
                        <a:spcAft>
                          <a:spcPts val="0"/>
                        </a:spcAft>
                      </a:pPr>
                      <a:r>
                        <a:rPr lang="nb-NO" sz="1000" b="1">
                          <a:effectLst/>
                          <a:latin typeface="Calibri"/>
                          <a:ea typeface="Calibri"/>
                          <a:cs typeface="Times New Roman"/>
                        </a:rPr>
                        <a:t>Morgenmøte pasienter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gridSpan="2">
                  <a:txBody>
                    <a:bodyPr/>
                    <a:lstStyle/>
                    <a:p>
                      <a:pPr algn="ctr">
                        <a:lnSpc>
                          <a:spcPct val="150000"/>
                        </a:lnSpc>
                        <a:spcAft>
                          <a:spcPts val="0"/>
                        </a:spcAft>
                      </a:pPr>
                      <a:r>
                        <a:rPr lang="nb-NO" sz="1000" b="1" dirty="0">
                          <a:effectLst/>
                          <a:latin typeface="Calibri"/>
                          <a:ea typeface="Calibri"/>
                          <a:cs typeface="Times New Roman"/>
                        </a:rPr>
                        <a:t>Morgenmøte pasienter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a:txBody>
                    <a:bodyPr/>
                    <a:lstStyle/>
                    <a:p>
                      <a:pPr algn="ctr">
                        <a:lnSpc>
                          <a:spcPct val="150000"/>
                        </a:lnSpc>
                        <a:spcAft>
                          <a:spcPts val="0"/>
                        </a:spcAft>
                      </a:pPr>
                      <a:r>
                        <a:rPr lang="nb-NO" sz="1000" b="1">
                          <a:effectLst/>
                          <a:latin typeface="Calibri"/>
                          <a:ea typeface="Calibri"/>
                          <a:cs typeface="Times New Roman"/>
                        </a:rPr>
                        <a:t>Morgenmøte pasienter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04"/>
                  </a:ext>
                </a:extLst>
              </a:tr>
              <a:tr h="220734">
                <a:tc>
                  <a:txBody>
                    <a:bodyPr/>
                    <a:lstStyle/>
                    <a:p>
                      <a:pPr algn="ctr">
                        <a:lnSpc>
                          <a:spcPct val="115000"/>
                        </a:lnSpc>
                        <a:spcAft>
                          <a:spcPts val="0"/>
                        </a:spcAft>
                      </a:pPr>
                      <a:r>
                        <a:rPr lang="nb-NO" sz="1000" b="1">
                          <a:effectLst/>
                          <a:latin typeface="Calibri"/>
                          <a:ea typeface="Calibri"/>
                          <a:cs typeface="Times New Roman"/>
                        </a:rPr>
                        <a:t>09.20-09.50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nb-NO" sz="1000" b="1">
                          <a:effectLst/>
                          <a:latin typeface="Calibri"/>
                          <a:ea typeface="Calibri"/>
                          <a:cs typeface="Times New Roman"/>
                        </a:rPr>
                        <a:t>Fokussamtaler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Felles gåtur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nb-NO" sz="1000" b="1" dirty="0">
                          <a:effectLst/>
                          <a:latin typeface="Calibri"/>
                          <a:ea typeface="Calibri"/>
                          <a:cs typeface="Times New Roman"/>
                        </a:rPr>
                        <a:t>Fokussamtaler</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Felles gåtur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gridSpan="2">
                  <a:txBody>
                    <a:bodyPr/>
                    <a:lstStyle/>
                    <a:p>
                      <a:pPr algn="ctr">
                        <a:lnSpc>
                          <a:spcPct val="115000"/>
                        </a:lnSpc>
                        <a:spcAft>
                          <a:spcPts val="0"/>
                        </a:spcAft>
                      </a:pPr>
                      <a:r>
                        <a:rPr lang="nb-NO" sz="1000" b="1" dirty="0">
                          <a:effectLst/>
                          <a:latin typeface="Calibri"/>
                          <a:ea typeface="Calibri"/>
                          <a:cs typeface="Times New Roman"/>
                        </a:rPr>
                        <a:t>Fokussamtaler</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Felles gåtur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nb-NO"/>
                    </a:p>
                  </a:txBody>
                  <a:tcPr/>
                </a:tc>
                <a:tc rowSpan="2" gridSpan="2">
                  <a:txBody>
                    <a:bodyPr/>
                    <a:lstStyle/>
                    <a:p>
                      <a:pPr algn="ctr">
                        <a:lnSpc>
                          <a:spcPct val="115000"/>
                        </a:lnSpc>
                        <a:spcAft>
                          <a:spcPts val="0"/>
                        </a:spcAft>
                      </a:pPr>
                      <a:r>
                        <a:rPr lang="nb-NO" sz="1000" b="1" dirty="0">
                          <a:effectLst/>
                          <a:latin typeface="Calibri"/>
                          <a:ea typeface="Calibri"/>
                          <a:cs typeface="Times New Roman"/>
                        </a:rPr>
                        <a:t>Fokussamtaler</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Felles gåtur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nb-NO"/>
                    </a:p>
                  </a:txBody>
                  <a:tcPr/>
                </a:tc>
                <a:tc rowSpan="2">
                  <a:txBody>
                    <a:bodyPr/>
                    <a:lstStyle/>
                    <a:p>
                      <a:pPr algn="ctr">
                        <a:lnSpc>
                          <a:spcPct val="115000"/>
                        </a:lnSpc>
                        <a:spcAft>
                          <a:spcPts val="0"/>
                        </a:spcAft>
                      </a:pPr>
                      <a:r>
                        <a:rPr lang="nb-NO" sz="1000" b="1">
                          <a:effectLst/>
                          <a:latin typeface="Calibri"/>
                          <a:ea typeface="Calibri"/>
                          <a:cs typeface="Times New Roman"/>
                        </a:rPr>
                        <a:t>Fokussamtaler</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Felles gåtur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05"/>
                  </a:ext>
                </a:extLst>
              </a:tr>
              <a:tr h="220734">
                <a:tc>
                  <a:txBody>
                    <a:bodyPr/>
                    <a:lstStyle/>
                    <a:p>
                      <a:pPr algn="ctr">
                        <a:lnSpc>
                          <a:spcPct val="115000"/>
                        </a:lnSpc>
                        <a:spcAft>
                          <a:spcPts val="0"/>
                        </a:spcAft>
                      </a:pPr>
                      <a:r>
                        <a:rPr lang="nb-NO" sz="1000" b="1">
                          <a:effectLst/>
                          <a:latin typeface="Calibri"/>
                          <a:ea typeface="Calibri"/>
                          <a:cs typeface="Times New Roman"/>
                        </a:rPr>
                        <a:t>10.00-10.30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tc vMerge="1">
                  <a:txBody>
                    <a:bodyPr/>
                    <a:lstStyle/>
                    <a:p>
                      <a:endParaRPr lang="nb-NO"/>
                    </a:p>
                  </a:txBody>
                  <a:tcPr/>
                </a:tc>
                <a:tc gridSpan="2" vMerge="1">
                  <a:txBody>
                    <a:bodyPr/>
                    <a:lstStyle/>
                    <a:p>
                      <a:endParaRPr lang="nb-NO"/>
                    </a:p>
                  </a:txBody>
                  <a:tcPr/>
                </a:tc>
                <a:tc hMerge="1" vMerge="1">
                  <a:txBody>
                    <a:bodyPr/>
                    <a:lstStyle/>
                    <a:p>
                      <a:endParaRPr lang="nb-NO"/>
                    </a:p>
                  </a:txBody>
                  <a:tcPr/>
                </a:tc>
                <a:tc gridSpan="2" vMerge="1">
                  <a:txBody>
                    <a:bodyPr/>
                    <a:lstStyle/>
                    <a:p>
                      <a:endParaRPr lang="nb-NO"/>
                    </a:p>
                  </a:txBody>
                  <a:tcPr/>
                </a:tc>
                <a:tc hMerge="1" vMerge="1">
                  <a:txBody>
                    <a:bodyPr/>
                    <a:lstStyle/>
                    <a:p>
                      <a:endParaRPr lang="nb-NO"/>
                    </a:p>
                  </a:txBody>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6"/>
                  </a:ext>
                </a:extLst>
              </a:tr>
              <a:tr h="286650">
                <a:tc>
                  <a:txBody>
                    <a:bodyPr/>
                    <a:lstStyle/>
                    <a:p>
                      <a:pPr>
                        <a:lnSpc>
                          <a:spcPct val="150000"/>
                        </a:lnSpc>
                        <a:spcAft>
                          <a:spcPts val="0"/>
                        </a:spcAft>
                      </a:pPr>
                      <a:r>
                        <a:rPr lang="nb-NO" sz="1000" b="1">
                          <a:effectLst/>
                          <a:latin typeface="Calibri"/>
                          <a:ea typeface="Calibri"/>
                          <a:cs typeface="Times New Roman"/>
                        </a:rPr>
                        <a:t>10.00-10.40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000" b="1">
                          <a:effectLst/>
                          <a:latin typeface="Calibri"/>
                          <a:ea typeface="Calibri"/>
                          <a:cs typeface="Times New Roman"/>
                        </a:rPr>
                        <a:t>KYR Løsnfok intervensjon</a:t>
                      </a:r>
                      <a:endParaRPr lang="nb-NO" sz="10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000" b="1" dirty="0">
                          <a:effectLst/>
                          <a:latin typeface="Calibri"/>
                          <a:ea typeface="Calibri"/>
                          <a:cs typeface="Times New Roman"/>
                        </a:rPr>
                        <a:t>DMM og KYR</a:t>
                      </a:r>
                      <a:endParaRPr lang="nb-NO"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nb-NO" sz="1000" b="1" dirty="0">
                          <a:effectLst/>
                          <a:latin typeface="Calibri"/>
                          <a:ea typeface="Calibri"/>
                          <a:cs typeface="Times New Roman"/>
                        </a:rPr>
                        <a:t>KDS forum </a:t>
                      </a:r>
                      <a:endParaRPr lang="nb-NO"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gridSpan="2">
                  <a:txBody>
                    <a:bodyPr/>
                    <a:lstStyle/>
                    <a:p>
                      <a:pPr algn="ctr">
                        <a:lnSpc>
                          <a:spcPct val="150000"/>
                        </a:lnSpc>
                        <a:spcAft>
                          <a:spcPts val="0"/>
                        </a:spcAft>
                      </a:pPr>
                      <a:r>
                        <a:rPr lang="nb-NO" sz="1000" b="1" dirty="0">
                          <a:effectLst/>
                          <a:latin typeface="Calibri"/>
                          <a:ea typeface="Calibri"/>
                          <a:cs typeface="Times New Roman"/>
                        </a:rPr>
                        <a:t>DMM og KYR</a:t>
                      </a:r>
                      <a:endParaRPr lang="nb-NO"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a:txBody>
                    <a:bodyPr/>
                    <a:lstStyle/>
                    <a:p>
                      <a:pPr algn="ctr">
                        <a:lnSpc>
                          <a:spcPct val="150000"/>
                        </a:lnSpc>
                        <a:spcAft>
                          <a:spcPts val="0"/>
                        </a:spcAft>
                      </a:pPr>
                      <a:r>
                        <a:rPr lang="nb-NO" sz="1000" b="1" dirty="0">
                          <a:effectLst/>
                          <a:latin typeface="Calibri"/>
                          <a:ea typeface="Calibri"/>
                          <a:cs typeface="Times New Roman"/>
                        </a:rPr>
                        <a:t>KYR </a:t>
                      </a:r>
                      <a:r>
                        <a:rPr lang="nb-NO" sz="1000" b="1" dirty="0" err="1">
                          <a:effectLst/>
                          <a:latin typeface="Calibri"/>
                          <a:ea typeface="Calibri"/>
                          <a:cs typeface="Times New Roman"/>
                        </a:rPr>
                        <a:t>Løsnfok</a:t>
                      </a:r>
                      <a:r>
                        <a:rPr lang="nb-NO" sz="1000" b="1" dirty="0">
                          <a:effectLst/>
                          <a:latin typeface="Calibri"/>
                          <a:ea typeface="Calibri"/>
                          <a:cs typeface="Times New Roman"/>
                        </a:rPr>
                        <a:t> intervensjon</a:t>
                      </a:r>
                      <a:endParaRPr lang="nb-NO"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b-NO"/>
                    </a:p>
                  </a:txBody>
                  <a:tcPr/>
                </a:tc>
                <a:extLst>
                  <a:ext uri="{0D108BD9-81ED-4DB2-BD59-A6C34878D82A}">
                    <a16:rowId xmlns:a16="http://schemas.microsoft.com/office/drawing/2014/main" val="10007"/>
                  </a:ext>
                </a:extLst>
              </a:tr>
              <a:tr h="186880">
                <a:tc rowSpan="2">
                  <a:txBody>
                    <a:bodyPr/>
                    <a:lstStyle/>
                    <a:p>
                      <a:pPr algn="ctr">
                        <a:lnSpc>
                          <a:spcPct val="115000"/>
                        </a:lnSpc>
                        <a:spcAft>
                          <a:spcPts val="0"/>
                        </a:spcAft>
                      </a:pPr>
                      <a:r>
                        <a:rPr lang="nb-NO" sz="1000" b="1">
                          <a:effectLst/>
                          <a:latin typeface="Calibri"/>
                          <a:ea typeface="Calibri"/>
                          <a:cs typeface="Times New Roman"/>
                        </a:rPr>
                        <a:t>10.45-11.30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nb-NO" sz="1000" b="1">
                          <a:effectLst/>
                          <a:latin typeface="Calibri"/>
                          <a:ea typeface="Calibri"/>
                          <a:cs typeface="Times New Roman"/>
                        </a:rPr>
                        <a:t>Psykoedukativ gruppe</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15000"/>
                        </a:lnSpc>
                        <a:spcAft>
                          <a:spcPts val="0"/>
                        </a:spcAft>
                      </a:pPr>
                      <a:r>
                        <a:rPr lang="nb-NO" sz="1000" b="1" dirty="0">
                          <a:effectLst/>
                          <a:latin typeface="Calibri"/>
                          <a:ea typeface="Calibri"/>
                          <a:cs typeface="Times New Roman"/>
                        </a:rPr>
                        <a:t>Samtaler Pas A og B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gridSpan="2">
                  <a:txBody>
                    <a:bodyPr/>
                    <a:lstStyle/>
                    <a:p>
                      <a:pPr>
                        <a:lnSpc>
                          <a:spcPct val="115000"/>
                        </a:lnSpc>
                        <a:spcAft>
                          <a:spcPts val="0"/>
                        </a:spcAft>
                      </a:pPr>
                      <a:r>
                        <a:rPr lang="nb-NO" sz="1000" b="1" dirty="0">
                          <a:effectLst/>
                          <a:latin typeface="Calibri"/>
                          <a:ea typeface="Calibri"/>
                          <a:cs typeface="Times New Roman"/>
                        </a:rPr>
                        <a:t>Samtaler Pas C og D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nb-NO"/>
                    </a:p>
                  </a:txBody>
                  <a:tcPr/>
                </a:tc>
                <a:tc rowSpan="2">
                  <a:txBody>
                    <a:bodyPr/>
                    <a:lstStyle/>
                    <a:p>
                      <a:pPr>
                        <a:lnSpc>
                          <a:spcPct val="115000"/>
                        </a:lnSpc>
                        <a:spcAft>
                          <a:spcPts val="0"/>
                        </a:spcAft>
                      </a:pPr>
                      <a:r>
                        <a:rPr lang="nb-NO" sz="1000" b="1" dirty="0">
                          <a:effectLst/>
                          <a:latin typeface="Calibri"/>
                          <a:ea typeface="Calibri"/>
                          <a:cs typeface="Times New Roman"/>
                        </a:rPr>
                        <a:t>Samtale E og F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nb-NO" sz="800" b="1" dirty="0">
                          <a:effectLst/>
                          <a:latin typeface="Calibri"/>
                          <a:ea typeface="Calibri"/>
                          <a:cs typeface="Times New Roman"/>
                        </a:rPr>
                        <a:t> 10 30 Lege A</a:t>
                      </a:r>
                      <a:endParaRPr lang="nb-NO"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15000"/>
                        </a:lnSpc>
                        <a:spcAft>
                          <a:spcPts val="0"/>
                        </a:spcAft>
                      </a:pPr>
                      <a:r>
                        <a:rPr lang="nb-NO" sz="1000" b="1" dirty="0">
                          <a:effectLst/>
                          <a:latin typeface="Calibri"/>
                          <a:ea typeface="Calibri"/>
                          <a:cs typeface="Times New Roman"/>
                        </a:rPr>
                        <a:t>Samtale A og B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08"/>
                  </a:ext>
                </a:extLst>
              </a:tr>
              <a:tr h="232181">
                <a:tc vMerge="1">
                  <a:txBody>
                    <a:bodyPr/>
                    <a:lstStyle/>
                    <a:p>
                      <a:endParaRPr lang="nb-NO"/>
                    </a:p>
                  </a:txBody>
                  <a:tcPr/>
                </a:tc>
                <a:tc vMerge="1">
                  <a:txBody>
                    <a:bodyPr/>
                    <a:lstStyle/>
                    <a:p>
                      <a:endParaRPr lang="nb-NO"/>
                    </a:p>
                  </a:txBody>
                  <a:tcPr/>
                </a:tc>
                <a:tc vMerge="1">
                  <a:txBody>
                    <a:bodyPr/>
                    <a:lstStyle/>
                    <a:p>
                      <a:endParaRPr lang="nb-NO"/>
                    </a:p>
                  </a:txBody>
                  <a:tcPr/>
                </a:tc>
                <a:tc gridSpan="2" vMerge="1">
                  <a:txBody>
                    <a:bodyPr/>
                    <a:lstStyle/>
                    <a:p>
                      <a:endParaRPr lang="nb-NO"/>
                    </a:p>
                  </a:txBody>
                  <a:tcPr/>
                </a:tc>
                <a:tc hMerge="1" vMerge="1">
                  <a:txBody>
                    <a:bodyPr/>
                    <a:lstStyle/>
                    <a:p>
                      <a:endParaRPr lang="nb-NO"/>
                    </a:p>
                  </a:txBody>
                  <a:tcPr/>
                </a:tc>
                <a:tc vMerge="1">
                  <a:txBody>
                    <a:bodyPr/>
                    <a:lstStyle/>
                    <a:p>
                      <a:endParaRPr lang="nb-NO"/>
                    </a:p>
                  </a:txBody>
                  <a:tcPr/>
                </a:tc>
                <a:tc>
                  <a:txBody>
                    <a:bodyPr/>
                    <a:lstStyle/>
                    <a:p>
                      <a:pPr>
                        <a:lnSpc>
                          <a:spcPct val="115000"/>
                        </a:lnSpc>
                        <a:spcAft>
                          <a:spcPts val="0"/>
                        </a:spcAft>
                      </a:pPr>
                      <a:r>
                        <a:rPr lang="nb-NO" sz="800" b="1" dirty="0">
                          <a:effectLst/>
                          <a:latin typeface="Calibri"/>
                          <a:ea typeface="Calibri"/>
                          <a:cs typeface="Times New Roman"/>
                        </a:rPr>
                        <a:t> 11 00 Lege B</a:t>
                      </a:r>
                      <a:endParaRPr lang="nb-NO" sz="8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val="10009"/>
                  </a:ext>
                </a:extLst>
              </a:tr>
              <a:tr h="271127">
                <a:tc>
                  <a:txBody>
                    <a:bodyPr/>
                    <a:lstStyle/>
                    <a:p>
                      <a:pPr algn="ctr">
                        <a:lnSpc>
                          <a:spcPct val="115000"/>
                        </a:lnSpc>
                        <a:spcAft>
                          <a:spcPts val="0"/>
                        </a:spcAft>
                      </a:pPr>
                      <a:r>
                        <a:rPr lang="nb-NO" sz="1000" b="1" dirty="0">
                          <a:effectLst/>
                          <a:latin typeface="Calibri"/>
                          <a:ea typeface="Calibri"/>
                          <a:cs typeface="Times New Roman"/>
                        </a:rPr>
                        <a:t>11.30-12.15</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200" b="1" i="1" dirty="0">
                          <a:effectLst/>
                          <a:latin typeface="Calibri"/>
                          <a:ea typeface="Calibri"/>
                          <a:cs typeface="Times New Roman"/>
                        </a:rPr>
                        <a:t>LUNSJ</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200" b="1" i="1" dirty="0">
                          <a:effectLst/>
                          <a:latin typeface="Calibri"/>
                          <a:ea typeface="Calibri"/>
                          <a:cs typeface="Times New Roman"/>
                        </a:rPr>
                        <a:t>LUNSJ</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nb-NO" sz="1200" b="1" i="1" dirty="0">
                          <a:effectLst/>
                          <a:latin typeface="Calibri"/>
                          <a:ea typeface="Calibri"/>
                          <a:cs typeface="Times New Roman"/>
                        </a:rPr>
                        <a:t>LUNSJ</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gridSpan="2">
                  <a:txBody>
                    <a:bodyPr/>
                    <a:lstStyle/>
                    <a:p>
                      <a:pPr algn="ctr">
                        <a:lnSpc>
                          <a:spcPct val="115000"/>
                        </a:lnSpc>
                        <a:spcAft>
                          <a:spcPts val="0"/>
                        </a:spcAft>
                      </a:pPr>
                      <a:r>
                        <a:rPr lang="nb-NO" sz="1200" b="1" i="1" dirty="0">
                          <a:effectLst/>
                          <a:latin typeface="Calibri"/>
                          <a:ea typeface="Calibri"/>
                          <a:cs typeface="Times New Roman"/>
                        </a:rPr>
                        <a:t>LUNSJ</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a:txBody>
                    <a:bodyPr/>
                    <a:lstStyle/>
                    <a:p>
                      <a:pPr algn="ctr">
                        <a:lnSpc>
                          <a:spcPct val="115000"/>
                        </a:lnSpc>
                        <a:spcAft>
                          <a:spcPts val="0"/>
                        </a:spcAft>
                      </a:pPr>
                      <a:r>
                        <a:rPr lang="nb-NO" sz="1200" b="1" i="1" dirty="0">
                          <a:effectLst/>
                          <a:latin typeface="Calibri"/>
                          <a:ea typeface="Calibri"/>
                          <a:cs typeface="Times New Roman"/>
                        </a:rPr>
                        <a:t>LUNSJ</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000" b="1" i="1" dirty="0">
                          <a:effectLst/>
                          <a:latin typeface="Calibri"/>
                          <a:ea typeface="Calibri"/>
                          <a:cs typeface="Times New Roman"/>
                        </a:rPr>
                        <a:t> </a:t>
                      </a:r>
                      <a:endParaRPr lang="nb-NO"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86650">
                <a:tc>
                  <a:txBody>
                    <a:bodyPr/>
                    <a:lstStyle/>
                    <a:p>
                      <a:pPr algn="ctr">
                        <a:lnSpc>
                          <a:spcPct val="150000"/>
                        </a:lnSpc>
                        <a:spcAft>
                          <a:spcPts val="0"/>
                        </a:spcAft>
                      </a:pPr>
                      <a:r>
                        <a:rPr lang="nb-NO" sz="1000" b="1">
                          <a:effectLst/>
                          <a:latin typeface="Calibri"/>
                          <a:ea typeface="Calibri"/>
                          <a:cs typeface="Times New Roman"/>
                        </a:rPr>
                        <a:t>12.15-13.00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Pas A, B og C</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Pas E og F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A og B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800" b="1" dirty="0">
                          <a:effectLst/>
                          <a:latin typeface="Calibri"/>
                          <a:ea typeface="Calibri"/>
                          <a:cs typeface="Times New Roman"/>
                        </a:rPr>
                        <a:t> 13 00 Lege C</a:t>
                      </a:r>
                      <a:endParaRPr lang="nb-NO"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dirty="0">
                          <a:effectLst/>
                          <a:latin typeface="Calibri"/>
                          <a:ea typeface="Calibri"/>
                          <a:cs typeface="Times New Roman"/>
                        </a:rPr>
                        <a:t>Samtale C og D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800" b="1" dirty="0">
                          <a:effectLst/>
                          <a:latin typeface="Calibri"/>
                          <a:ea typeface="Calibri"/>
                          <a:cs typeface="Times New Roman"/>
                        </a:rPr>
                        <a:t> 13 00 Lege E</a:t>
                      </a:r>
                      <a:endParaRPr lang="nb-NO"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dirty="0">
                          <a:effectLst/>
                          <a:latin typeface="Calibri"/>
                          <a:ea typeface="Calibri"/>
                          <a:cs typeface="Times New Roman"/>
                        </a:rPr>
                        <a:t>Samtale E og F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9">
                  <a:txBody>
                    <a:bodyPr/>
                    <a:lstStyle/>
                    <a:p>
                      <a:pPr algn="ctr">
                        <a:lnSpc>
                          <a:spcPct val="115000"/>
                        </a:lnSpc>
                        <a:spcAft>
                          <a:spcPts val="0"/>
                        </a:spcAft>
                      </a:pPr>
                      <a:r>
                        <a:rPr lang="nb-NO" sz="1000" b="1" dirty="0">
                          <a:effectLst/>
                          <a:latin typeface="Calibri"/>
                          <a:ea typeface="Calibri"/>
                          <a:cs typeface="Times New Roman"/>
                        </a:rPr>
                        <a:t>Planlagt</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terapeutisk</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møtepunkt</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(avtales i fokussamtale) </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Avvikles innen 1700</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 </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 </a:t>
                      </a:r>
                      <a:endParaRPr lang="nb-NO" sz="1000" dirty="0">
                        <a:effectLst/>
                        <a:latin typeface="Calibri"/>
                        <a:ea typeface="Calibri"/>
                        <a:cs typeface="Times New Roman"/>
                      </a:endParaRPr>
                    </a:p>
                    <a:p>
                      <a:pPr>
                        <a:lnSpc>
                          <a:spcPct val="115000"/>
                        </a:lnSpc>
                        <a:spcAft>
                          <a:spcPts val="0"/>
                        </a:spcAft>
                      </a:pPr>
                      <a:r>
                        <a:rPr lang="nb-NO" sz="1000" b="1" dirty="0">
                          <a:effectLst/>
                          <a:latin typeface="Calibri"/>
                          <a:ea typeface="Calibri"/>
                          <a:cs typeface="Times New Roman"/>
                        </a:rPr>
                        <a:t> </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Fokussamtale</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17 00</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 (eller e avtale)</a:t>
                      </a:r>
                      <a:endParaRPr lang="nb-NO"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86650">
                <a:tc>
                  <a:txBody>
                    <a:bodyPr/>
                    <a:lstStyle/>
                    <a:p>
                      <a:pPr algn="ctr">
                        <a:lnSpc>
                          <a:spcPct val="150000"/>
                        </a:lnSpc>
                        <a:spcAft>
                          <a:spcPts val="0"/>
                        </a:spcAft>
                      </a:pPr>
                      <a:r>
                        <a:rPr lang="nb-NO" sz="1000" b="1">
                          <a:effectLst/>
                          <a:latin typeface="Calibri"/>
                          <a:ea typeface="Calibri"/>
                          <a:cs typeface="Times New Roman"/>
                        </a:rPr>
                        <a:t>13.00-13.45</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Pas D, E og F</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Pas C og D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Samtaler  E og F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800" b="1" dirty="0">
                          <a:effectLst/>
                          <a:latin typeface="Calibri"/>
                          <a:ea typeface="Calibri"/>
                          <a:cs typeface="Times New Roman"/>
                        </a:rPr>
                        <a:t> 13 30 Lege D</a:t>
                      </a:r>
                      <a:endParaRPr lang="nb-NO"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a:effectLst/>
                          <a:latin typeface="Calibri"/>
                          <a:ea typeface="Calibri"/>
                          <a:cs typeface="Times New Roman"/>
                        </a:rPr>
                        <a:t>Samtale A og B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800" b="1" dirty="0">
                          <a:effectLst/>
                          <a:latin typeface="Calibri"/>
                          <a:ea typeface="Calibri"/>
                          <a:cs typeface="Times New Roman"/>
                        </a:rPr>
                        <a:t> 13 30 Lege F</a:t>
                      </a:r>
                      <a:endParaRPr lang="nb-NO" sz="8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dirty="0">
                          <a:effectLst/>
                          <a:latin typeface="Calibri"/>
                          <a:ea typeface="Calibri"/>
                          <a:cs typeface="Times New Roman"/>
                        </a:rPr>
                        <a:t>Samtale C og D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12"/>
                  </a:ext>
                </a:extLst>
              </a:tr>
              <a:tr h="437314">
                <a:tc>
                  <a:txBody>
                    <a:bodyPr/>
                    <a:lstStyle/>
                    <a:p>
                      <a:pPr algn="ctr">
                        <a:lnSpc>
                          <a:spcPct val="115000"/>
                        </a:lnSpc>
                        <a:spcAft>
                          <a:spcPts val="0"/>
                        </a:spcAft>
                      </a:pPr>
                      <a:r>
                        <a:rPr lang="nb-NO" sz="1000" b="1">
                          <a:effectLst/>
                          <a:latin typeface="Calibri"/>
                          <a:ea typeface="Calibri"/>
                          <a:cs typeface="Times New Roman"/>
                        </a:rPr>
                        <a:t> </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14.00-14.40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nb-NO" sz="1000" b="1" dirty="0">
                          <a:effectLst/>
                          <a:latin typeface="Calibri"/>
                          <a:ea typeface="Calibri"/>
                          <a:cs typeface="Times New Roman"/>
                        </a:rPr>
                        <a:t>Feedback basert (FBB)</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Kollega-veiledning</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nb-NO" sz="1000" b="1" dirty="0">
                          <a:effectLst/>
                          <a:latin typeface="Calibri"/>
                          <a:ea typeface="Calibri"/>
                          <a:cs typeface="Times New Roman"/>
                        </a:rPr>
                        <a:t>Feedback basert</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Kollega-veiledning - TK</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15000"/>
                        </a:lnSpc>
                        <a:spcAft>
                          <a:spcPts val="0"/>
                        </a:spcAft>
                      </a:pPr>
                      <a:endParaRPr lang="nb-NO" sz="200" b="1"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14-15 10</a:t>
                      </a:r>
                    </a:p>
                    <a:p>
                      <a:pPr algn="ctr">
                        <a:lnSpc>
                          <a:spcPct val="115000"/>
                        </a:lnSpc>
                        <a:spcAft>
                          <a:spcPts val="0"/>
                        </a:spcAft>
                      </a:pPr>
                      <a:r>
                        <a:rPr lang="nb-NO" sz="1000" b="1" dirty="0">
                          <a:effectLst/>
                          <a:latin typeface="Calibri"/>
                          <a:ea typeface="Calibri"/>
                          <a:cs typeface="Times New Roman"/>
                        </a:rPr>
                        <a:t> Personalmøte/</a:t>
                      </a:r>
                    </a:p>
                    <a:p>
                      <a:pPr algn="ctr">
                        <a:lnSpc>
                          <a:spcPct val="115000"/>
                        </a:lnSpc>
                        <a:spcAft>
                          <a:spcPts val="0"/>
                        </a:spcAft>
                      </a:pPr>
                      <a:r>
                        <a:rPr lang="nb-NO" sz="1000" b="1" dirty="0">
                          <a:effectLst/>
                          <a:latin typeface="Calibri"/>
                          <a:ea typeface="Calibri"/>
                          <a:cs typeface="Times New Roman"/>
                        </a:rPr>
                        <a:t>Intern-undervisning</a:t>
                      </a:r>
                      <a:endParaRPr lang="nb-NO" sz="1000" b="1" baseline="0" dirty="0">
                        <a:effectLst/>
                        <a:latin typeface="Calibri"/>
                        <a:ea typeface="Calibri"/>
                        <a:cs typeface="Times New Roman"/>
                      </a:endParaRPr>
                    </a:p>
                    <a:p>
                      <a:pPr algn="ctr">
                        <a:lnSpc>
                          <a:spcPct val="115000"/>
                        </a:lnSpc>
                        <a:spcAft>
                          <a:spcPts val="0"/>
                        </a:spcAft>
                      </a:pPr>
                      <a:r>
                        <a:rPr lang="nb-NO" sz="1000" b="1" baseline="0" dirty="0">
                          <a:effectLst/>
                          <a:latin typeface="Calibri"/>
                          <a:ea typeface="Calibri"/>
                          <a:cs typeface="Times New Roman"/>
                        </a:rPr>
                        <a:t>I Utsikten</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nb-NO"/>
                    </a:p>
                  </a:txBody>
                  <a:tcPr/>
                </a:tc>
                <a:tc gridSpan="2">
                  <a:txBody>
                    <a:bodyPr/>
                    <a:lstStyle/>
                    <a:p>
                      <a:pPr algn="ctr">
                        <a:lnSpc>
                          <a:spcPct val="115000"/>
                        </a:lnSpc>
                        <a:spcAft>
                          <a:spcPts val="0"/>
                        </a:spcAft>
                      </a:pPr>
                      <a:r>
                        <a:rPr lang="nb-NO" sz="1000" b="1">
                          <a:effectLst/>
                          <a:latin typeface="Calibri"/>
                          <a:ea typeface="Calibri"/>
                          <a:cs typeface="Times New Roman"/>
                        </a:rPr>
                        <a:t>System / etikk</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Refleksjon (månedsfokus)</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a:txBody>
                    <a:bodyPr/>
                    <a:lstStyle/>
                    <a:p>
                      <a:pPr algn="ctr">
                        <a:lnSpc>
                          <a:spcPct val="115000"/>
                        </a:lnSpc>
                        <a:spcAft>
                          <a:spcPts val="0"/>
                        </a:spcAft>
                      </a:pPr>
                      <a:r>
                        <a:rPr lang="nb-NO" sz="1000" b="1" dirty="0">
                          <a:effectLst/>
                          <a:latin typeface="Calibri"/>
                          <a:ea typeface="Calibri"/>
                          <a:cs typeface="Times New Roman"/>
                        </a:rPr>
                        <a:t>BET - miljø(i Huset)</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KYR ut april</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nb-NO"/>
                    </a:p>
                  </a:txBody>
                  <a:tcPr/>
                </a:tc>
                <a:extLst>
                  <a:ext uri="{0D108BD9-81ED-4DB2-BD59-A6C34878D82A}">
                    <a16:rowId xmlns:a16="http://schemas.microsoft.com/office/drawing/2014/main" val="10013"/>
                  </a:ext>
                </a:extLst>
              </a:tr>
              <a:tr h="437314">
                <a:tc>
                  <a:txBody>
                    <a:bodyPr/>
                    <a:lstStyle/>
                    <a:p>
                      <a:pPr algn="ctr">
                        <a:lnSpc>
                          <a:spcPct val="115000"/>
                        </a:lnSpc>
                        <a:spcAft>
                          <a:spcPts val="0"/>
                        </a:spcAft>
                      </a:pPr>
                      <a:r>
                        <a:rPr lang="nb-NO" sz="1000" b="1">
                          <a:effectLst/>
                          <a:latin typeface="Calibri"/>
                          <a:ea typeface="Calibri"/>
                          <a:cs typeface="Times New Roman"/>
                        </a:rPr>
                        <a:t>14.40-15.10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nb-NO" sz="1000" b="1">
                          <a:effectLst/>
                          <a:latin typeface="Calibri"/>
                          <a:ea typeface="Calibri"/>
                          <a:cs typeface="Times New Roman"/>
                        </a:rPr>
                        <a:t>Team m/u pasient</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nb-NO" sz="1000" b="1" dirty="0">
                          <a:effectLst/>
                          <a:latin typeface="Calibri"/>
                          <a:ea typeface="Calibri"/>
                          <a:cs typeface="Times New Roman"/>
                        </a:rPr>
                        <a:t>Behandlingsmøte</a:t>
                      </a:r>
                      <a:endParaRPr lang="nb-NO" sz="1000" dirty="0">
                        <a:effectLst/>
                        <a:latin typeface="Calibri"/>
                        <a:ea typeface="Calibri"/>
                        <a:cs typeface="Times New Roman"/>
                      </a:endParaRPr>
                    </a:p>
                    <a:p>
                      <a:pPr algn="ctr">
                        <a:lnSpc>
                          <a:spcPct val="115000"/>
                        </a:lnSpc>
                        <a:spcAft>
                          <a:spcPts val="0"/>
                        </a:spcAft>
                      </a:pPr>
                      <a:r>
                        <a:rPr lang="nb-NO" sz="1000" b="1" dirty="0">
                          <a:effectLst/>
                          <a:latin typeface="Calibri"/>
                          <a:ea typeface="Calibri"/>
                          <a:cs typeface="Times New Roman"/>
                        </a:rPr>
                        <a:t>i henhold til kalender</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pPr algn="ctr">
                        <a:lnSpc>
                          <a:spcPct val="115000"/>
                        </a:lnSpc>
                        <a:spcAft>
                          <a:spcPts val="0"/>
                        </a:spcAft>
                      </a:pP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vMerge="1">
                  <a:txBody>
                    <a:bodyPr/>
                    <a:lstStyle/>
                    <a:p>
                      <a:endParaRPr lang="nb-NO"/>
                    </a:p>
                  </a:txBody>
                  <a:tcPr/>
                </a:tc>
                <a:tc gridSpan="2">
                  <a:txBody>
                    <a:bodyPr/>
                    <a:lstStyle/>
                    <a:p>
                      <a:pPr algn="ctr">
                        <a:lnSpc>
                          <a:spcPct val="115000"/>
                        </a:lnSpc>
                        <a:spcAft>
                          <a:spcPts val="0"/>
                        </a:spcAft>
                      </a:pPr>
                      <a:r>
                        <a:rPr lang="nb-NO" sz="1000" b="1">
                          <a:effectLst/>
                          <a:latin typeface="Calibri"/>
                          <a:ea typeface="Calibri"/>
                          <a:cs typeface="Times New Roman"/>
                        </a:rPr>
                        <a:t>Behandlingsmøte</a:t>
                      </a:r>
                      <a:endParaRPr lang="nb-NO" sz="1000">
                        <a:effectLst/>
                        <a:latin typeface="Calibri"/>
                        <a:ea typeface="Calibri"/>
                        <a:cs typeface="Times New Roman"/>
                      </a:endParaRPr>
                    </a:p>
                    <a:p>
                      <a:pPr algn="ctr">
                        <a:lnSpc>
                          <a:spcPct val="115000"/>
                        </a:lnSpc>
                        <a:spcAft>
                          <a:spcPts val="0"/>
                        </a:spcAft>
                      </a:pPr>
                      <a:r>
                        <a:rPr lang="nb-NO" sz="1000" b="1">
                          <a:effectLst/>
                          <a:latin typeface="Calibri"/>
                          <a:ea typeface="Calibri"/>
                          <a:cs typeface="Times New Roman"/>
                        </a:rPr>
                        <a:t>i henhold til kalender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a:txBody>
                    <a:bodyPr/>
                    <a:lstStyle/>
                    <a:p>
                      <a:pPr algn="ctr">
                        <a:lnSpc>
                          <a:spcPct val="115000"/>
                        </a:lnSpc>
                        <a:spcAft>
                          <a:spcPts val="0"/>
                        </a:spcAft>
                      </a:pPr>
                      <a:r>
                        <a:rPr lang="nb-NO" sz="1000" b="1" dirty="0">
                          <a:effectLst/>
                          <a:latin typeface="Calibri"/>
                          <a:ea typeface="Calibri"/>
                          <a:cs typeface="Times New Roman"/>
                        </a:rPr>
                        <a:t>Team m/u pasient</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14"/>
                  </a:ext>
                </a:extLst>
              </a:tr>
              <a:tr h="286650">
                <a:tc>
                  <a:txBody>
                    <a:bodyPr/>
                    <a:lstStyle/>
                    <a:p>
                      <a:pPr algn="ctr">
                        <a:lnSpc>
                          <a:spcPct val="150000"/>
                        </a:lnSpc>
                        <a:spcAft>
                          <a:spcPts val="0"/>
                        </a:spcAft>
                      </a:pPr>
                      <a:r>
                        <a:rPr lang="nb-NO" sz="1000" b="1">
                          <a:effectLst/>
                          <a:latin typeface="Calibri"/>
                          <a:ea typeface="Calibri"/>
                          <a:cs typeface="Times New Roman"/>
                        </a:rPr>
                        <a:t>15.10-15.30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dirty="0">
                          <a:effectLst/>
                          <a:latin typeface="Calibri"/>
                          <a:ea typeface="Calibri"/>
                          <a:cs typeface="Times New Roman"/>
                        </a:rPr>
                        <a:t>BET - team rapport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nb-NO" sz="1000" b="1">
                          <a:effectLst/>
                          <a:latin typeface="Calibri"/>
                          <a:ea typeface="Calibri"/>
                          <a:cs typeface="Times New Roman"/>
                        </a:rPr>
                        <a:t>BET - team rapport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50000"/>
                        </a:lnSpc>
                        <a:spcAft>
                          <a:spcPts val="0"/>
                        </a:spcAft>
                      </a:pPr>
                      <a:r>
                        <a:rPr lang="nb-NO" sz="1000" b="1">
                          <a:effectLst/>
                          <a:latin typeface="Calibri"/>
                          <a:ea typeface="Calibri"/>
                          <a:cs typeface="Times New Roman"/>
                        </a:rPr>
                        <a:t>BET - team rapport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b-NO"/>
                    </a:p>
                  </a:txBody>
                  <a:tcPr/>
                </a:tc>
                <a:tc gridSpan="2">
                  <a:txBody>
                    <a:bodyPr/>
                    <a:lstStyle/>
                    <a:p>
                      <a:pPr>
                        <a:lnSpc>
                          <a:spcPct val="150000"/>
                        </a:lnSpc>
                        <a:spcAft>
                          <a:spcPts val="0"/>
                        </a:spcAft>
                      </a:pPr>
                      <a:r>
                        <a:rPr lang="nb-NO" sz="1000" b="1" dirty="0">
                          <a:effectLst/>
                          <a:latin typeface="Calibri"/>
                          <a:ea typeface="Calibri"/>
                          <a:cs typeface="Times New Roman"/>
                        </a:rPr>
                        <a:t>BET - team rapport                    </a:t>
                      </a:r>
                      <a:endParaRPr lang="nb-NO" sz="10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a:txBody>
                    <a:bodyPr/>
                    <a:lstStyle/>
                    <a:p>
                      <a:pPr>
                        <a:lnSpc>
                          <a:spcPct val="150000"/>
                        </a:lnSpc>
                        <a:spcAft>
                          <a:spcPts val="0"/>
                        </a:spcAft>
                      </a:pPr>
                      <a:r>
                        <a:rPr lang="nb-NO" sz="1000" b="1">
                          <a:effectLst/>
                          <a:latin typeface="Calibri"/>
                          <a:ea typeface="Calibri"/>
                          <a:cs typeface="Times New Roman"/>
                        </a:rPr>
                        <a:t>Rapport og Coaching helg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nb-NO"/>
                    </a:p>
                  </a:txBody>
                  <a:tcPr/>
                </a:tc>
                <a:extLst>
                  <a:ext uri="{0D108BD9-81ED-4DB2-BD59-A6C34878D82A}">
                    <a16:rowId xmlns:a16="http://schemas.microsoft.com/office/drawing/2014/main" val="10015"/>
                  </a:ext>
                </a:extLst>
              </a:tr>
              <a:tr h="286650">
                <a:tc>
                  <a:txBody>
                    <a:bodyPr/>
                    <a:lstStyle/>
                    <a:p>
                      <a:pPr>
                        <a:lnSpc>
                          <a:spcPct val="150000"/>
                        </a:lnSpc>
                        <a:spcAft>
                          <a:spcPts val="0"/>
                        </a:spcAft>
                      </a:pPr>
                      <a:r>
                        <a:rPr lang="nb-NO" sz="1000" b="1">
                          <a:effectLst/>
                          <a:latin typeface="Calibri"/>
                          <a:ea typeface="Calibri"/>
                          <a:cs typeface="Times New Roman"/>
                        </a:rPr>
                        <a:t>15.40-16.00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Ettermiddagsmøte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Ettermiddagsmøte</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50000"/>
                        </a:lnSpc>
                        <a:spcAft>
                          <a:spcPts val="0"/>
                        </a:spcAft>
                      </a:pPr>
                      <a:r>
                        <a:rPr lang="nb-NO" sz="1000" b="1">
                          <a:effectLst/>
                          <a:latin typeface="Calibri"/>
                          <a:ea typeface="Calibri"/>
                          <a:cs typeface="Times New Roman"/>
                        </a:rPr>
                        <a:t>Ettermiddagsmøte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gridSpan="2">
                  <a:txBody>
                    <a:bodyPr/>
                    <a:lstStyle/>
                    <a:p>
                      <a:pPr>
                        <a:lnSpc>
                          <a:spcPct val="150000"/>
                        </a:lnSpc>
                        <a:spcAft>
                          <a:spcPts val="0"/>
                        </a:spcAft>
                      </a:pPr>
                      <a:r>
                        <a:rPr lang="nb-NO" sz="1000" b="1">
                          <a:effectLst/>
                          <a:latin typeface="Calibri"/>
                          <a:ea typeface="Calibri"/>
                          <a:cs typeface="Times New Roman"/>
                        </a:rPr>
                        <a:t>Ettermiddagsmøte</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a:txBody>
                    <a:bodyPr/>
                    <a:lstStyle/>
                    <a:p>
                      <a:pPr>
                        <a:lnSpc>
                          <a:spcPct val="150000"/>
                        </a:lnSpc>
                        <a:spcAft>
                          <a:spcPts val="0"/>
                        </a:spcAft>
                      </a:pPr>
                      <a:r>
                        <a:rPr lang="nb-NO" sz="1000" b="1">
                          <a:effectLst/>
                          <a:latin typeface="Calibri"/>
                          <a:ea typeface="Calibri"/>
                          <a:cs typeface="Times New Roman"/>
                        </a:rPr>
                        <a:t>Ettermiddagsmøte</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16"/>
                  </a:ext>
                </a:extLst>
              </a:tr>
              <a:tr h="271127">
                <a:tc>
                  <a:txBody>
                    <a:bodyPr/>
                    <a:lstStyle/>
                    <a:p>
                      <a:pPr algn="ctr">
                        <a:lnSpc>
                          <a:spcPct val="115000"/>
                        </a:lnSpc>
                        <a:spcAft>
                          <a:spcPts val="0"/>
                        </a:spcAft>
                      </a:pPr>
                      <a:r>
                        <a:rPr lang="nb-NO" sz="1000" b="1">
                          <a:effectLst/>
                          <a:latin typeface="Calibri"/>
                          <a:ea typeface="Calibri"/>
                          <a:cs typeface="Times New Roman"/>
                        </a:rPr>
                        <a:t>16.00-16.30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200" b="1" i="1" dirty="0">
                          <a:effectLst/>
                          <a:latin typeface="Calibri"/>
                          <a:ea typeface="Calibri"/>
                          <a:cs typeface="Times New Roman"/>
                        </a:rPr>
                        <a:t>MIDDAG</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200" b="1" i="1" dirty="0">
                          <a:effectLst/>
                          <a:latin typeface="Calibri"/>
                          <a:ea typeface="Calibri"/>
                          <a:cs typeface="Times New Roman"/>
                        </a:rPr>
                        <a:t>MIDDAG</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nb-NO" sz="1200" b="1" i="1" dirty="0">
                          <a:effectLst/>
                          <a:latin typeface="Calibri"/>
                          <a:ea typeface="Calibri"/>
                          <a:cs typeface="Times New Roman"/>
                        </a:rPr>
                        <a:t>MIDDAG</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gridSpan="2">
                  <a:txBody>
                    <a:bodyPr/>
                    <a:lstStyle/>
                    <a:p>
                      <a:pPr algn="ctr">
                        <a:lnSpc>
                          <a:spcPct val="115000"/>
                        </a:lnSpc>
                        <a:spcAft>
                          <a:spcPts val="0"/>
                        </a:spcAft>
                      </a:pPr>
                      <a:r>
                        <a:rPr lang="nb-NO" sz="1200" b="1" i="1" dirty="0">
                          <a:effectLst/>
                          <a:latin typeface="Calibri"/>
                          <a:ea typeface="Calibri"/>
                          <a:cs typeface="Times New Roman"/>
                        </a:rPr>
                        <a:t>MIDDAG</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nb-NO"/>
                    </a:p>
                  </a:txBody>
                  <a:tcPr/>
                </a:tc>
                <a:tc>
                  <a:txBody>
                    <a:bodyPr/>
                    <a:lstStyle/>
                    <a:p>
                      <a:pPr algn="ctr">
                        <a:lnSpc>
                          <a:spcPct val="115000"/>
                        </a:lnSpc>
                        <a:spcAft>
                          <a:spcPts val="0"/>
                        </a:spcAft>
                      </a:pPr>
                      <a:r>
                        <a:rPr lang="nb-NO" sz="1200" b="1" i="1" dirty="0">
                          <a:effectLst/>
                          <a:latin typeface="Calibri"/>
                          <a:ea typeface="Calibri"/>
                          <a:cs typeface="Times New Roman"/>
                        </a:rPr>
                        <a:t>MIDDAG</a:t>
                      </a:r>
                      <a:endParaRPr lang="nb-NO" sz="1200" dirty="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nb-NO"/>
                    </a:p>
                  </a:txBody>
                  <a:tcPr/>
                </a:tc>
                <a:extLst>
                  <a:ext uri="{0D108BD9-81ED-4DB2-BD59-A6C34878D82A}">
                    <a16:rowId xmlns:a16="http://schemas.microsoft.com/office/drawing/2014/main" val="10017"/>
                  </a:ext>
                </a:extLst>
              </a:tr>
              <a:tr h="286650">
                <a:tc>
                  <a:txBody>
                    <a:bodyPr/>
                    <a:lstStyle/>
                    <a:p>
                      <a:pPr algn="ctr">
                        <a:lnSpc>
                          <a:spcPct val="150000"/>
                        </a:lnSpc>
                        <a:spcAft>
                          <a:spcPts val="0"/>
                        </a:spcAft>
                      </a:pPr>
                      <a:r>
                        <a:rPr lang="nb-NO" sz="1000" b="1">
                          <a:effectLst/>
                          <a:latin typeface="Calibri"/>
                          <a:ea typeface="Calibri"/>
                          <a:cs typeface="Times New Roman"/>
                        </a:rPr>
                        <a:t>16.30-17.00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Fokussamtaler</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Fokussamtaler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50000"/>
                        </a:lnSpc>
                        <a:spcAft>
                          <a:spcPts val="0"/>
                        </a:spcAft>
                      </a:pPr>
                      <a:r>
                        <a:rPr lang="nb-NO" sz="1000" b="1">
                          <a:effectLst/>
                          <a:latin typeface="Calibri"/>
                          <a:ea typeface="Calibri"/>
                          <a:cs typeface="Times New Roman"/>
                        </a:rPr>
                        <a:t>Fokussamtaler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gridSpan="2">
                  <a:txBody>
                    <a:bodyPr/>
                    <a:lstStyle/>
                    <a:p>
                      <a:pPr>
                        <a:lnSpc>
                          <a:spcPct val="150000"/>
                        </a:lnSpc>
                        <a:spcAft>
                          <a:spcPts val="0"/>
                        </a:spcAft>
                      </a:pPr>
                      <a:r>
                        <a:rPr lang="nb-NO" sz="1000" b="1">
                          <a:effectLst/>
                          <a:latin typeface="Calibri"/>
                          <a:ea typeface="Calibri"/>
                          <a:cs typeface="Times New Roman"/>
                        </a:rPr>
                        <a:t>Fokussamtaler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a:txBody>
                    <a:bodyPr/>
                    <a:lstStyle/>
                    <a:p>
                      <a:pPr>
                        <a:lnSpc>
                          <a:spcPct val="150000"/>
                        </a:lnSpc>
                        <a:spcAft>
                          <a:spcPts val="0"/>
                        </a:spcAft>
                      </a:pPr>
                      <a:r>
                        <a:rPr lang="nb-NO" sz="1000" b="1">
                          <a:effectLst/>
                          <a:latin typeface="Calibri"/>
                          <a:ea typeface="Calibri"/>
                          <a:cs typeface="Times New Roman"/>
                        </a:rPr>
                        <a:t>Fokus / avklare fokus helg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18"/>
                  </a:ext>
                </a:extLst>
              </a:tr>
              <a:tr h="286650">
                <a:tc>
                  <a:txBody>
                    <a:bodyPr/>
                    <a:lstStyle/>
                    <a:p>
                      <a:pPr algn="ctr">
                        <a:lnSpc>
                          <a:spcPct val="150000"/>
                        </a:lnSpc>
                        <a:spcAft>
                          <a:spcPts val="0"/>
                        </a:spcAft>
                      </a:pPr>
                      <a:r>
                        <a:rPr lang="nb-NO" sz="1000" b="1">
                          <a:effectLst/>
                          <a:latin typeface="Calibri"/>
                          <a:ea typeface="Calibri"/>
                          <a:cs typeface="Times New Roman"/>
                        </a:rPr>
                        <a:t>17.00-21.00</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Miljøterapisamt v/behov</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50000"/>
                        </a:lnSpc>
                        <a:spcAft>
                          <a:spcPts val="0"/>
                        </a:spcAft>
                      </a:pPr>
                      <a:r>
                        <a:rPr lang="nb-NO" sz="1000" b="1">
                          <a:effectLst/>
                          <a:latin typeface="Calibri"/>
                          <a:ea typeface="Calibri"/>
                          <a:cs typeface="Times New Roman"/>
                        </a:rPr>
                        <a:t>Miljøterapisamt v/behov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50000"/>
                        </a:lnSpc>
                        <a:spcAft>
                          <a:spcPts val="0"/>
                        </a:spcAft>
                      </a:pPr>
                      <a:r>
                        <a:rPr lang="nb-NO" sz="1000" b="1">
                          <a:effectLst/>
                          <a:latin typeface="Calibri"/>
                          <a:ea typeface="Calibri"/>
                          <a:cs typeface="Times New Roman"/>
                        </a:rPr>
                        <a:t>Miljøterapisamt v/behov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gridSpan="2">
                  <a:txBody>
                    <a:bodyPr/>
                    <a:lstStyle/>
                    <a:p>
                      <a:pPr>
                        <a:lnSpc>
                          <a:spcPct val="150000"/>
                        </a:lnSpc>
                        <a:spcAft>
                          <a:spcPts val="0"/>
                        </a:spcAft>
                      </a:pPr>
                      <a:r>
                        <a:rPr lang="nb-NO" sz="1000" b="1">
                          <a:effectLst/>
                          <a:latin typeface="Calibri"/>
                          <a:ea typeface="Calibri"/>
                          <a:cs typeface="Times New Roman"/>
                        </a:rPr>
                        <a:t>Miljøterapisamt v/behov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nb-NO"/>
                    </a:p>
                  </a:txBody>
                  <a:tcPr/>
                </a:tc>
                <a:tc>
                  <a:txBody>
                    <a:bodyPr/>
                    <a:lstStyle/>
                    <a:p>
                      <a:pPr>
                        <a:lnSpc>
                          <a:spcPct val="150000"/>
                        </a:lnSpc>
                        <a:spcAft>
                          <a:spcPts val="0"/>
                        </a:spcAft>
                      </a:pPr>
                      <a:r>
                        <a:rPr lang="nb-NO" sz="1000" b="1">
                          <a:effectLst/>
                          <a:latin typeface="Calibri"/>
                          <a:ea typeface="Calibri"/>
                          <a:cs typeface="Times New Roman"/>
                        </a:rPr>
                        <a:t>Miljøterapisamt v/behov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nb-NO"/>
                    </a:p>
                  </a:txBody>
                  <a:tcPr/>
                </a:tc>
                <a:extLst>
                  <a:ext uri="{0D108BD9-81ED-4DB2-BD59-A6C34878D82A}">
                    <a16:rowId xmlns:a16="http://schemas.microsoft.com/office/drawing/2014/main" val="10019"/>
                  </a:ext>
                </a:extLst>
              </a:tr>
              <a:tr h="286650">
                <a:tc>
                  <a:txBody>
                    <a:bodyPr/>
                    <a:lstStyle/>
                    <a:p>
                      <a:pPr algn="ctr">
                        <a:lnSpc>
                          <a:spcPct val="150000"/>
                        </a:lnSpc>
                        <a:spcAft>
                          <a:spcPts val="0"/>
                        </a:spcAft>
                      </a:pPr>
                      <a:r>
                        <a:rPr lang="nb-NO" sz="1000" b="1">
                          <a:effectLst/>
                          <a:latin typeface="Calibri"/>
                          <a:ea typeface="Calibri"/>
                          <a:cs typeface="Times New Roman"/>
                        </a:rPr>
                        <a:t>21.30-21.45</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1000" b="1">
                          <a:solidFill>
                            <a:srgbClr val="1F497D"/>
                          </a:solidFill>
                          <a:effectLst/>
                          <a:latin typeface="Calibri"/>
                          <a:ea typeface="Calibri"/>
                          <a:cs typeface="Times New Roman"/>
                        </a:rPr>
                        <a:t>Rapport Kveld/Natt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1000" b="1">
                          <a:solidFill>
                            <a:srgbClr val="1F497D"/>
                          </a:solidFill>
                          <a:effectLst/>
                          <a:latin typeface="Calibri"/>
                          <a:ea typeface="Calibri"/>
                          <a:cs typeface="Times New Roman"/>
                        </a:rPr>
                        <a:t>Rapport Kveld/Natt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nb-NO" sz="1000" b="1">
                          <a:solidFill>
                            <a:srgbClr val="1F497D"/>
                          </a:solidFill>
                          <a:effectLst/>
                          <a:latin typeface="Calibri"/>
                          <a:ea typeface="Calibri"/>
                          <a:cs typeface="Times New Roman"/>
                        </a:rPr>
                        <a:t>Rapport Kveld/Natt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gridSpan="2">
                  <a:txBody>
                    <a:bodyPr/>
                    <a:lstStyle/>
                    <a:p>
                      <a:pPr>
                        <a:lnSpc>
                          <a:spcPct val="150000"/>
                        </a:lnSpc>
                        <a:spcAft>
                          <a:spcPts val="0"/>
                        </a:spcAft>
                      </a:pPr>
                      <a:r>
                        <a:rPr lang="nb-NO" sz="1000" b="1">
                          <a:solidFill>
                            <a:srgbClr val="1F497D"/>
                          </a:solidFill>
                          <a:effectLst/>
                          <a:latin typeface="Calibri"/>
                          <a:ea typeface="Calibri"/>
                          <a:cs typeface="Times New Roman"/>
                        </a:rPr>
                        <a:t>Rapport Kveld/Natt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a:txBody>
                    <a:bodyPr/>
                    <a:lstStyle/>
                    <a:p>
                      <a:pPr>
                        <a:lnSpc>
                          <a:spcPct val="150000"/>
                        </a:lnSpc>
                        <a:spcAft>
                          <a:spcPts val="0"/>
                        </a:spcAft>
                      </a:pPr>
                      <a:r>
                        <a:rPr lang="nb-NO" sz="1000" b="1">
                          <a:solidFill>
                            <a:srgbClr val="1F497D"/>
                          </a:solidFill>
                          <a:effectLst/>
                          <a:latin typeface="Calibri"/>
                          <a:ea typeface="Calibri"/>
                          <a:cs typeface="Times New Roman"/>
                        </a:rPr>
                        <a:t>Rapport Kveld/Natt                 </a:t>
                      </a:r>
                      <a:endParaRPr lang="nb-NO" sz="1000">
                        <a:effectLst/>
                        <a:latin typeface="Calibri"/>
                        <a:ea typeface="Calibri"/>
                        <a:cs typeface="Times New Roman"/>
                      </a:endParaRPr>
                    </a:p>
                  </a:txBody>
                  <a:tcPr marL="19090" marR="19090" marT="27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nb-NO" sz="1000" b="1" dirty="0">
                          <a:solidFill>
                            <a:srgbClr val="1F497D"/>
                          </a:solidFill>
                          <a:effectLst/>
                          <a:latin typeface="Calibri"/>
                          <a:ea typeface="Calibri"/>
                          <a:cs typeface="Times New Roman"/>
                        </a:rPr>
                        <a:t>Rapporter</a:t>
                      </a:r>
                      <a:endParaRPr lang="nb-NO"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cxnSp>
        <p:nvCxnSpPr>
          <p:cNvPr id="5" name="Rett linje 4"/>
          <p:cNvCxnSpPr/>
          <p:nvPr/>
        </p:nvCxnSpPr>
        <p:spPr>
          <a:xfrm>
            <a:off x="1558926" y="1125538"/>
            <a:ext cx="212407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908" name="Rett linje 5"/>
          <p:cNvCxnSpPr>
            <a:cxnSpLocks noChangeShapeType="1"/>
          </p:cNvCxnSpPr>
          <p:nvPr/>
        </p:nvCxnSpPr>
        <p:spPr bwMode="auto">
          <a:xfrm>
            <a:off x="5232401" y="1125538"/>
            <a:ext cx="1439863" cy="0"/>
          </a:xfrm>
          <a:prstGeom prst="line">
            <a:avLst/>
          </a:prstGeom>
          <a:noFill/>
          <a:ln w="25400" algn="ctr">
            <a:solidFill>
              <a:srgbClr val="4A7EBB"/>
            </a:solidFill>
            <a:round/>
            <a:headEnd/>
            <a:tailEnd/>
          </a:ln>
          <a:extLst>
            <a:ext uri="{909E8E84-426E-40DD-AFC4-6F175D3DCCD1}">
              <a14:hiddenFill xmlns:a14="http://schemas.microsoft.com/office/drawing/2010/main">
                <a:noFill/>
              </a14:hiddenFill>
            </a:ext>
          </a:extLst>
        </p:spPr>
      </p:cxnSp>
      <p:sp>
        <p:nvSpPr>
          <p:cNvPr id="21" name="TekstSylinder 20"/>
          <p:cNvSpPr txBox="1">
            <a:spLocks noChangeArrowheads="1"/>
          </p:cNvSpPr>
          <p:nvPr/>
        </p:nvSpPr>
        <p:spPr bwMode="auto">
          <a:xfrm>
            <a:off x="981533" y="2735203"/>
            <a:ext cx="1964073"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1000" b="1" dirty="0"/>
              <a:t>FBB Kollega-veiledning</a:t>
            </a:r>
          </a:p>
        </p:txBody>
      </p:sp>
      <p:sp>
        <p:nvSpPr>
          <p:cNvPr id="22" name="TekstSylinder 21"/>
          <p:cNvSpPr txBox="1">
            <a:spLocks noChangeArrowheads="1"/>
          </p:cNvSpPr>
          <p:nvPr/>
        </p:nvSpPr>
        <p:spPr bwMode="auto">
          <a:xfrm>
            <a:off x="2945605" y="2739965"/>
            <a:ext cx="1946905"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1000" b="1" dirty="0"/>
              <a:t>FBB Kollega-veiledning</a:t>
            </a:r>
          </a:p>
        </p:txBody>
      </p:sp>
      <p:sp>
        <p:nvSpPr>
          <p:cNvPr id="23" name="TekstSylinder 22"/>
          <p:cNvSpPr txBox="1">
            <a:spLocks noChangeArrowheads="1"/>
          </p:cNvSpPr>
          <p:nvPr/>
        </p:nvSpPr>
        <p:spPr bwMode="auto">
          <a:xfrm>
            <a:off x="7022726" y="2751138"/>
            <a:ext cx="2017582"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1000" b="1" dirty="0"/>
              <a:t>FBB Kollega-veiledning</a:t>
            </a:r>
          </a:p>
        </p:txBody>
      </p:sp>
      <p:sp>
        <p:nvSpPr>
          <p:cNvPr id="24" name="TekstSylinder 23"/>
          <p:cNvSpPr txBox="1">
            <a:spLocks noChangeArrowheads="1"/>
          </p:cNvSpPr>
          <p:nvPr/>
        </p:nvSpPr>
        <p:spPr bwMode="auto">
          <a:xfrm>
            <a:off x="9040307" y="2730796"/>
            <a:ext cx="1951347" cy="2462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b-NO" altLang="nb-NO" sz="1000" b="1" dirty="0"/>
              <a:t>FBB Kollega-veiledning</a:t>
            </a:r>
          </a:p>
        </p:txBody>
      </p:sp>
      <p:sp>
        <p:nvSpPr>
          <p:cNvPr id="27" name="TekstSylinder 26"/>
          <p:cNvSpPr txBox="1">
            <a:spLocks noChangeArrowheads="1"/>
          </p:cNvSpPr>
          <p:nvPr/>
        </p:nvSpPr>
        <p:spPr bwMode="auto">
          <a:xfrm>
            <a:off x="974463" y="4278313"/>
            <a:ext cx="197114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solidFill>
                  <a:srgbClr val="000000"/>
                </a:solidFill>
                <a:ea typeface="Calibri" pitchFamily="34" charset="0"/>
                <a:cs typeface="Times New Roman" pitchFamily="18" charset="0"/>
              </a:rPr>
              <a:t>Feedback basert</a:t>
            </a:r>
            <a:endParaRPr lang="nb-NO" altLang="nb-NO" sz="1000" dirty="0">
              <a:solidFill>
                <a:srgbClr val="000000"/>
              </a:solidFill>
              <a:ea typeface="Calibri" pitchFamily="34" charset="0"/>
              <a:cs typeface="Times New Roman" pitchFamily="18" charset="0"/>
            </a:endParaRPr>
          </a:p>
          <a:p>
            <a:pPr algn="ctr" eaLnBrk="1" hangingPunct="1"/>
            <a:r>
              <a:rPr lang="nb-NO" altLang="nb-NO" sz="1000" b="1" dirty="0">
                <a:solidFill>
                  <a:srgbClr val="000000"/>
                </a:solidFill>
                <a:ea typeface="Calibri" pitchFamily="34" charset="0"/>
                <a:cs typeface="Times New Roman" pitchFamily="18" charset="0"/>
              </a:rPr>
              <a:t>Kollega-veiledning</a:t>
            </a:r>
            <a:endParaRPr lang="nb-NO" altLang="nb-NO" sz="1000" dirty="0">
              <a:solidFill>
                <a:srgbClr val="000000"/>
              </a:solidFill>
              <a:ea typeface="Calibri" pitchFamily="34" charset="0"/>
              <a:cs typeface="Times New Roman" pitchFamily="18" charset="0"/>
            </a:endParaRPr>
          </a:p>
        </p:txBody>
      </p:sp>
      <p:sp>
        <p:nvSpPr>
          <p:cNvPr id="28" name="TekstSylinder 27"/>
          <p:cNvSpPr txBox="1">
            <a:spLocks noChangeArrowheads="1"/>
          </p:cNvSpPr>
          <p:nvPr/>
        </p:nvSpPr>
        <p:spPr bwMode="auto">
          <a:xfrm>
            <a:off x="2945607" y="820037"/>
            <a:ext cx="1946904" cy="7078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solidFill>
                  <a:srgbClr val="000000"/>
                </a:solidFill>
                <a:ea typeface="Calibri" pitchFamily="34" charset="0"/>
                <a:cs typeface="Times New Roman" pitchFamily="18" charset="0"/>
              </a:rPr>
              <a:t>BET-Prinsipper i praksis Feedback basert</a:t>
            </a:r>
            <a:endParaRPr lang="nb-NO" altLang="nb-NO" sz="1000" dirty="0">
              <a:solidFill>
                <a:srgbClr val="000000"/>
              </a:solidFill>
              <a:ea typeface="Calibri" pitchFamily="34" charset="0"/>
              <a:cs typeface="Times New Roman" pitchFamily="18" charset="0"/>
            </a:endParaRPr>
          </a:p>
          <a:p>
            <a:pPr algn="ctr" eaLnBrk="1" hangingPunct="1"/>
            <a:r>
              <a:rPr lang="nb-NO" altLang="nb-NO" sz="1000" b="1" dirty="0">
                <a:solidFill>
                  <a:srgbClr val="000000"/>
                </a:solidFill>
                <a:ea typeface="Calibri" pitchFamily="34" charset="0"/>
                <a:cs typeface="Times New Roman" pitchFamily="18" charset="0"/>
              </a:rPr>
              <a:t>Kollega-veiledning</a:t>
            </a:r>
          </a:p>
          <a:p>
            <a:pPr algn="ctr" eaLnBrk="1" hangingPunct="1"/>
            <a:endParaRPr lang="nb-NO" altLang="nb-NO" sz="1000" dirty="0">
              <a:solidFill>
                <a:srgbClr val="000000"/>
              </a:solidFill>
              <a:ea typeface="Calibri" pitchFamily="34" charset="0"/>
              <a:cs typeface="Times New Roman" pitchFamily="18" charset="0"/>
            </a:endParaRPr>
          </a:p>
        </p:txBody>
      </p:sp>
      <p:sp>
        <p:nvSpPr>
          <p:cNvPr id="29" name="TekstSylinder 28"/>
          <p:cNvSpPr txBox="1">
            <a:spLocks noChangeArrowheads="1"/>
          </p:cNvSpPr>
          <p:nvPr/>
        </p:nvSpPr>
        <p:spPr bwMode="auto">
          <a:xfrm>
            <a:off x="2973886" y="4278313"/>
            <a:ext cx="1890343"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solidFill>
                  <a:srgbClr val="000000"/>
                </a:solidFill>
                <a:ea typeface="Calibri" pitchFamily="34" charset="0"/>
                <a:cs typeface="Times New Roman" pitchFamily="18" charset="0"/>
              </a:rPr>
              <a:t>Feedback basert </a:t>
            </a:r>
            <a:endParaRPr lang="nb-NO" altLang="nb-NO" sz="1000" dirty="0">
              <a:solidFill>
                <a:srgbClr val="000000"/>
              </a:solidFill>
              <a:ea typeface="Calibri" pitchFamily="34" charset="0"/>
              <a:cs typeface="Times New Roman" pitchFamily="18" charset="0"/>
            </a:endParaRPr>
          </a:p>
          <a:p>
            <a:pPr algn="ctr" eaLnBrk="1" hangingPunct="1"/>
            <a:r>
              <a:rPr lang="nb-NO" altLang="nb-NO" sz="1000" b="1" dirty="0">
                <a:solidFill>
                  <a:srgbClr val="000000"/>
                </a:solidFill>
                <a:ea typeface="Calibri" pitchFamily="34" charset="0"/>
                <a:cs typeface="Times New Roman" pitchFamily="18" charset="0"/>
              </a:rPr>
              <a:t>Kollega-veiledning</a:t>
            </a:r>
            <a:endParaRPr lang="nb-NO" altLang="nb-NO" sz="1000" dirty="0">
              <a:solidFill>
                <a:srgbClr val="000000"/>
              </a:solidFill>
              <a:ea typeface="Calibri" pitchFamily="34" charset="0"/>
              <a:cs typeface="Times New Roman" pitchFamily="18" charset="0"/>
            </a:endParaRPr>
          </a:p>
        </p:txBody>
      </p:sp>
      <p:sp>
        <p:nvSpPr>
          <p:cNvPr id="30" name="TekstSylinder 29"/>
          <p:cNvSpPr txBox="1">
            <a:spLocks noChangeArrowheads="1"/>
          </p:cNvSpPr>
          <p:nvPr/>
        </p:nvSpPr>
        <p:spPr bwMode="auto">
          <a:xfrm>
            <a:off x="9040306" y="4274157"/>
            <a:ext cx="1951347"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solidFill>
                  <a:srgbClr val="000000"/>
                </a:solidFill>
                <a:ea typeface="Calibri" pitchFamily="34" charset="0"/>
                <a:cs typeface="Times New Roman" pitchFamily="18" charset="0"/>
              </a:rPr>
              <a:t>Feedback basert</a:t>
            </a:r>
            <a:endParaRPr lang="nb-NO" altLang="nb-NO" sz="1000" dirty="0">
              <a:solidFill>
                <a:srgbClr val="000000"/>
              </a:solidFill>
              <a:ea typeface="Calibri" pitchFamily="34" charset="0"/>
              <a:cs typeface="Times New Roman" pitchFamily="18" charset="0"/>
            </a:endParaRPr>
          </a:p>
          <a:p>
            <a:pPr algn="ctr" eaLnBrk="1" hangingPunct="1"/>
            <a:r>
              <a:rPr lang="nb-NO" altLang="nb-NO" sz="1000" b="1" dirty="0">
                <a:solidFill>
                  <a:srgbClr val="000000"/>
                </a:solidFill>
                <a:ea typeface="Calibri" pitchFamily="34" charset="0"/>
                <a:cs typeface="Times New Roman" pitchFamily="18" charset="0"/>
              </a:rPr>
              <a:t>Kollega-veiledning</a:t>
            </a:r>
            <a:endParaRPr lang="nb-NO" altLang="nb-NO" sz="1000" dirty="0">
              <a:solidFill>
                <a:srgbClr val="000000"/>
              </a:solidFill>
              <a:ea typeface="Calibri" pitchFamily="34" charset="0"/>
              <a:cs typeface="Times New Roman" pitchFamily="18" charset="0"/>
            </a:endParaRPr>
          </a:p>
        </p:txBody>
      </p:sp>
      <p:sp>
        <p:nvSpPr>
          <p:cNvPr id="31" name="TekstSylinder 30"/>
          <p:cNvSpPr txBox="1"/>
          <p:nvPr/>
        </p:nvSpPr>
        <p:spPr>
          <a:xfrm>
            <a:off x="980390" y="4713288"/>
            <a:ext cx="1965216" cy="400050"/>
          </a:xfrm>
          <a:prstGeom prst="rect">
            <a:avLst/>
          </a:prstGeom>
          <a:solidFill>
            <a:schemeClr val="accent6">
              <a:lumMod val="60000"/>
              <a:lumOff val="40000"/>
            </a:schemeClr>
          </a:solidFill>
        </p:spPr>
        <p:txBody>
          <a:bodyPr wrap="square">
            <a:spAutoFit/>
          </a:bodyPr>
          <a:lstStyle/>
          <a:p>
            <a:pPr algn="ctr">
              <a:defRPr/>
            </a:pPr>
            <a:r>
              <a:rPr lang="nb-NO" sz="1000" b="1" dirty="0">
                <a:latin typeface="Arial" charset="0"/>
              </a:rPr>
              <a:t>Reflekterende team </a:t>
            </a:r>
            <a:r>
              <a:rPr lang="nb-NO" sz="1000" b="1" u="sng" dirty="0">
                <a:latin typeface="Arial" charset="0"/>
              </a:rPr>
              <a:t>med</a:t>
            </a:r>
            <a:r>
              <a:rPr lang="nb-NO" sz="1000" b="1" dirty="0">
                <a:latin typeface="Arial" charset="0"/>
              </a:rPr>
              <a:t> pasient</a:t>
            </a:r>
          </a:p>
        </p:txBody>
      </p:sp>
      <p:sp>
        <p:nvSpPr>
          <p:cNvPr id="32" name="TekstSylinder 31"/>
          <p:cNvSpPr txBox="1"/>
          <p:nvPr/>
        </p:nvSpPr>
        <p:spPr>
          <a:xfrm>
            <a:off x="7033538" y="4713288"/>
            <a:ext cx="1969055" cy="400050"/>
          </a:xfrm>
          <a:prstGeom prst="rect">
            <a:avLst/>
          </a:prstGeom>
          <a:solidFill>
            <a:schemeClr val="accent6">
              <a:lumMod val="60000"/>
              <a:lumOff val="40000"/>
            </a:schemeClr>
          </a:solidFill>
        </p:spPr>
        <p:txBody>
          <a:bodyPr wrap="square">
            <a:spAutoFit/>
          </a:bodyPr>
          <a:lstStyle/>
          <a:p>
            <a:pPr algn="ctr">
              <a:defRPr/>
            </a:pPr>
            <a:r>
              <a:rPr lang="nb-NO" sz="1000" b="1" dirty="0">
                <a:latin typeface="Arial" charset="0"/>
              </a:rPr>
              <a:t>Reflekterende team </a:t>
            </a:r>
            <a:r>
              <a:rPr lang="nb-NO" sz="1000" b="1" u="sng" dirty="0">
                <a:latin typeface="Arial" charset="0"/>
              </a:rPr>
              <a:t>med</a:t>
            </a:r>
            <a:r>
              <a:rPr lang="nb-NO" sz="1000" b="1" dirty="0">
                <a:latin typeface="Arial" charset="0"/>
              </a:rPr>
              <a:t> pasient</a:t>
            </a:r>
          </a:p>
        </p:txBody>
      </p:sp>
      <p:sp>
        <p:nvSpPr>
          <p:cNvPr id="33" name="TekstSylinder 32"/>
          <p:cNvSpPr txBox="1"/>
          <p:nvPr/>
        </p:nvSpPr>
        <p:spPr>
          <a:xfrm>
            <a:off x="2945604" y="4713288"/>
            <a:ext cx="1946905" cy="400050"/>
          </a:xfrm>
          <a:prstGeom prst="rect">
            <a:avLst/>
          </a:prstGeom>
          <a:solidFill>
            <a:schemeClr val="accent6">
              <a:lumMod val="60000"/>
              <a:lumOff val="40000"/>
            </a:schemeClr>
          </a:solidFill>
        </p:spPr>
        <p:txBody>
          <a:bodyPr wrap="square">
            <a:spAutoFit/>
          </a:bodyPr>
          <a:lstStyle/>
          <a:p>
            <a:pPr algn="ctr">
              <a:defRPr/>
            </a:pPr>
            <a:r>
              <a:rPr lang="nb-NO" sz="1000" b="1" dirty="0">
                <a:latin typeface="Arial" charset="0"/>
              </a:rPr>
              <a:t>Reflekterende team </a:t>
            </a:r>
            <a:r>
              <a:rPr lang="nb-NO" sz="1000" b="1" u="sng" dirty="0">
                <a:latin typeface="Arial" charset="0"/>
              </a:rPr>
              <a:t>med</a:t>
            </a:r>
            <a:r>
              <a:rPr lang="nb-NO" sz="1000" b="1" dirty="0">
                <a:latin typeface="Arial" charset="0"/>
              </a:rPr>
              <a:t> pasient</a:t>
            </a:r>
          </a:p>
        </p:txBody>
      </p:sp>
      <p:sp>
        <p:nvSpPr>
          <p:cNvPr id="34" name="TekstSylinder 33"/>
          <p:cNvSpPr txBox="1"/>
          <p:nvPr/>
        </p:nvSpPr>
        <p:spPr>
          <a:xfrm>
            <a:off x="9040305" y="4690851"/>
            <a:ext cx="1951347" cy="400050"/>
          </a:xfrm>
          <a:prstGeom prst="rect">
            <a:avLst/>
          </a:prstGeom>
          <a:solidFill>
            <a:schemeClr val="accent6">
              <a:lumMod val="60000"/>
              <a:lumOff val="40000"/>
            </a:schemeClr>
          </a:solidFill>
        </p:spPr>
        <p:txBody>
          <a:bodyPr wrap="square">
            <a:spAutoFit/>
          </a:bodyPr>
          <a:lstStyle/>
          <a:p>
            <a:pPr algn="ctr">
              <a:defRPr/>
            </a:pPr>
            <a:r>
              <a:rPr lang="nb-NO" sz="1000" b="1" dirty="0">
                <a:latin typeface="Arial" charset="0"/>
              </a:rPr>
              <a:t>Reflekterende team </a:t>
            </a:r>
            <a:r>
              <a:rPr lang="nb-NO" sz="1000" b="1" u="sng" dirty="0">
                <a:latin typeface="Arial" charset="0"/>
              </a:rPr>
              <a:t>med</a:t>
            </a:r>
            <a:r>
              <a:rPr lang="nb-NO" sz="1000" b="1" dirty="0">
                <a:latin typeface="Arial" charset="0"/>
              </a:rPr>
              <a:t> pasient</a:t>
            </a:r>
          </a:p>
        </p:txBody>
      </p:sp>
      <p:sp>
        <p:nvSpPr>
          <p:cNvPr id="35" name="TekstSylinder 34"/>
          <p:cNvSpPr txBox="1">
            <a:spLocks noChangeArrowheads="1"/>
          </p:cNvSpPr>
          <p:nvPr/>
        </p:nvSpPr>
        <p:spPr bwMode="auto">
          <a:xfrm>
            <a:off x="4916323" y="810612"/>
            <a:ext cx="2045375" cy="70788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t>Medisingjennomgang</a:t>
            </a:r>
          </a:p>
          <a:p>
            <a:pPr algn="ctr" eaLnBrk="1" hangingPunct="1"/>
            <a:r>
              <a:rPr lang="nb-NO" altLang="nb-NO" sz="1000" b="1" dirty="0"/>
              <a:t>Reflekterende team </a:t>
            </a:r>
            <a:r>
              <a:rPr lang="nb-NO" altLang="nb-NO" sz="1000" b="1" u="sng" dirty="0"/>
              <a:t>uten</a:t>
            </a:r>
            <a:r>
              <a:rPr lang="nb-NO" altLang="nb-NO" sz="1000" b="1" dirty="0"/>
              <a:t> pasient</a:t>
            </a:r>
          </a:p>
          <a:p>
            <a:pPr algn="ctr" eaLnBrk="1" hangingPunct="1"/>
            <a:endParaRPr lang="nb-NO" altLang="nb-NO" sz="1000" b="1" dirty="0"/>
          </a:p>
        </p:txBody>
      </p:sp>
      <p:sp>
        <p:nvSpPr>
          <p:cNvPr id="37" name="TekstSylinder 36"/>
          <p:cNvSpPr txBox="1">
            <a:spLocks noChangeArrowheads="1"/>
          </p:cNvSpPr>
          <p:nvPr/>
        </p:nvSpPr>
        <p:spPr bwMode="auto">
          <a:xfrm>
            <a:off x="948965" y="810595"/>
            <a:ext cx="1964073" cy="70788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t>Prosessgjennomgang</a:t>
            </a:r>
          </a:p>
          <a:p>
            <a:pPr algn="ctr" eaLnBrk="1" hangingPunct="1"/>
            <a:r>
              <a:rPr lang="nb-NO" altLang="nb-NO" sz="1000" b="1" dirty="0"/>
              <a:t>Reflekterende team </a:t>
            </a:r>
            <a:r>
              <a:rPr lang="nb-NO" altLang="nb-NO" sz="1000" b="1" u="sng" dirty="0"/>
              <a:t>uten</a:t>
            </a:r>
            <a:r>
              <a:rPr lang="nb-NO" altLang="nb-NO" sz="1000" b="1" dirty="0"/>
              <a:t> pasient</a:t>
            </a:r>
          </a:p>
          <a:p>
            <a:pPr algn="ctr" eaLnBrk="1" hangingPunct="1"/>
            <a:endParaRPr lang="nb-NO" altLang="nb-NO" sz="1000" b="1" dirty="0"/>
          </a:p>
        </p:txBody>
      </p:sp>
      <p:sp>
        <p:nvSpPr>
          <p:cNvPr id="38" name="TekstSylinder 37"/>
          <p:cNvSpPr txBox="1">
            <a:spLocks noChangeArrowheads="1"/>
          </p:cNvSpPr>
          <p:nvPr/>
        </p:nvSpPr>
        <p:spPr bwMode="auto">
          <a:xfrm>
            <a:off x="6987603" y="825626"/>
            <a:ext cx="2052702" cy="70788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t>Psykometri, </a:t>
            </a:r>
            <a:r>
              <a:rPr lang="nb-NO" altLang="nb-NO" sz="1000" b="1" dirty="0" err="1"/>
              <a:t>eval</a:t>
            </a:r>
            <a:r>
              <a:rPr lang="nb-NO" altLang="nb-NO" sz="1000" b="1" dirty="0"/>
              <a:t>. forløp</a:t>
            </a:r>
          </a:p>
          <a:p>
            <a:pPr algn="ctr" eaLnBrk="1" hangingPunct="1"/>
            <a:r>
              <a:rPr lang="nb-NO" altLang="nb-NO" sz="1000" b="1" dirty="0"/>
              <a:t>Reflekterende team </a:t>
            </a:r>
            <a:endParaRPr lang="nb-NO" altLang="nb-NO" sz="1000" b="1" u="sng" dirty="0"/>
          </a:p>
          <a:p>
            <a:pPr algn="ctr" eaLnBrk="1" hangingPunct="1"/>
            <a:r>
              <a:rPr lang="nb-NO" altLang="nb-NO" sz="1000" b="1" u="sng" dirty="0"/>
              <a:t>uten</a:t>
            </a:r>
            <a:r>
              <a:rPr lang="nb-NO" altLang="nb-NO" sz="1000" b="1" dirty="0"/>
              <a:t> pasient</a:t>
            </a:r>
          </a:p>
          <a:p>
            <a:pPr algn="ctr" eaLnBrk="1" hangingPunct="1"/>
            <a:endParaRPr lang="nb-NO" altLang="nb-NO" sz="1000" b="1" dirty="0"/>
          </a:p>
        </p:txBody>
      </p:sp>
      <p:sp>
        <p:nvSpPr>
          <p:cNvPr id="39" name="TekstSylinder 38"/>
          <p:cNvSpPr txBox="1">
            <a:spLocks noChangeArrowheads="1"/>
          </p:cNvSpPr>
          <p:nvPr/>
        </p:nvSpPr>
        <p:spPr bwMode="auto">
          <a:xfrm>
            <a:off x="7033538" y="4290801"/>
            <a:ext cx="2006767" cy="4000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t>Reflekterende team </a:t>
            </a:r>
            <a:r>
              <a:rPr lang="nb-NO" altLang="nb-NO" sz="1000" b="1" u="sng" dirty="0"/>
              <a:t>uten</a:t>
            </a:r>
            <a:r>
              <a:rPr lang="nb-NO" altLang="nb-NO" sz="1000" b="1" dirty="0"/>
              <a:t> pasient</a:t>
            </a:r>
          </a:p>
        </p:txBody>
      </p:sp>
      <p:sp>
        <p:nvSpPr>
          <p:cNvPr id="40" name="TekstSylinder 39"/>
          <p:cNvSpPr txBox="1">
            <a:spLocks noChangeArrowheads="1"/>
          </p:cNvSpPr>
          <p:nvPr/>
        </p:nvSpPr>
        <p:spPr bwMode="auto">
          <a:xfrm>
            <a:off x="9066320" y="823658"/>
            <a:ext cx="1925441" cy="70788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nb-NO" altLang="nb-NO" sz="1000" b="1" dirty="0"/>
              <a:t>Ukefokus</a:t>
            </a:r>
          </a:p>
          <a:p>
            <a:pPr algn="ctr" eaLnBrk="1" hangingPunct="1"/>
            <a:r>
              <a:rPr lang="nb-NO" altLang="nb-NO" sz="1000" b="1" dirty="0"/>
              <a:t>Reflekterende team </a:t>
            </a:r>
            <a:endParaRPr lang="nb-NO" altLang="nb-NO" sz="1000" b="1" u="sng" dirty="0"/>
          </a:p>
          <a:p>
            <a:pPr algn="ctr" eaLnBrk="1" hangingPunct="1"/>
            <a:r>
              <a:rPr lang="nb-NO" altLang="nb-NO" sz="1000" b="1" u="sng" dirty="0"/>
              <a:t>uten</a:t>
            </a:r>
            <a:r>
              <a:rPr lang="nb-NO" altLang="nb-NO" sz="1000" b="1" dirty="0"/>
              <a:t> pasient</a:t>
            </a:r>
          </a:p>
          <a:p>
            <a:pPr algn="ctr" eaLnBrk="1" hangingPunct="1"/>
            <a:endParaRPr lang="nb-NO" altLang="nb-NO" sz="1000" b="1" dirty="0"/>
          </a:p>
        </p:txBody>
      </p:sp>
      <p:sp>
        <p:nvSpPr>
          <p:cNvPr id="25" name="TekstSylinder 24"/>
          <p:cNvSpPr txBox="1"/>
          <p:nvPr/>
        </p:nvSpPr>
        <p:spPr>
          <a:xfrm>
            <a:off x="4910820" y="4713228"/>
            <a:ext cx="2085006" cy="400110"/>
          </a:xfrm>
          <a:prstGeom prst="rect">
            <a:avLst/>
          </a:prstGeom>
          <a:solidFill>
            <a:schemeClr val="accent6">
              <a:lumMod val="60000"/>
              <a:lumOff val="40000"/>
            </a:schemeClr>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1000" b="1" dirty="0"/>
              <a:t>Reflekterende team</a:t>
            </a:r>
          </a:p>
          <a:p>
            <a:pPr algn="ctr"/>
            <a:r>
              <a:rPr lang="nb-NO" sz="1000" b="1" dirty="0"/>
              <a:t>FBB kollegaveiledning</a:t>
            </a:r>
          </a:p>
        </p:txBody>
      </p:sp>
    </p:spTree>
    <p:extLst>
      <p:ext uri="{BB962C8B-B14F-4D97-AF65-F5344CB8AC3E}">
        <p14:creationId xmlns:p14="http://schemas.microsoft.com/office/powerpoint/2010/main" val="183828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tel 2"/>
          <p:cNvSpPr>
            <a:spLocks noGrp="1"/>
          </p:cNvSpPr>
          <p:nvPr>
            <p:ph type="title"/>
          </p:nvPr>
        </p:nvSpPr>
        <p:spPr>
          <a:xfrm>
            <a:off x="2063553" y="132674"/>
            <a:ext cx="8228595" cy="837294"/>
          </a:xfrm>
        </p:spPr>
        <p:txBody>
          <a:bodyPr vert="horz" wrap="square" lIns="91431" tIns="45716" rIns="91431" bIns="45716" numCol="1" anchor="t" anchorCtr="0" compatLnSpc="1">
            <a:prstTxWarp prst="textNoShape">
              <a:avLst/>
            </a:prstTxWarp>
            <a:normAutofit/>
          </a:bodyPr>
          <a:lstStyle/>
          <a:p>
            <a:r>
              <a:rPr lang="nb-NO" altLang="nb-NO" sz="3600" dirty="0">
                <a:solidFill>
                  <a:schemeClr val="tx2">
                    <a:lumMod val="75000"/>
                  </a:schemeClr>
                </a:solidFill>
                <a:latin typeface="B Futura Bold" charset="0"/>
                <a:ea typeface="ヒラギノ角ゴ ProN W6" pitchFamily="6" charset="-128"/>
              </a:rPr>
              <a:t>Forskning viser at</a:t>
            </a:r>
          </a:p>
        </p:txBody>
      </p:sp>
      <p:sp>
        <p:nvSpPr>
          <p:cNvPr id="2" name="Plassholder for innhold 1"/>
          <p:cNvSpPr>
            <a:spLocks noGrp="1"/>
          </p:cNvSpPr>
          <p:nvPr>
            <p:ph idx="1"/>
          </p:nvPr>
        </p:nvSpPr>
        <p:spPr>
          <a:xfrm>
            <a:off x="475769" y="1061471"/>
            <a:ext cx="11523725" cy="5617711"/>
          </a:xfrm>
        </p:spPr>
        <p:txBody>
          <a:bodyPr>
            <a:noAutofit/>
          </a:bodyPr>
          <a:lstStyle/>
          <a:p>
            <a:pPr>
              <a:spcBef>
                <a:spcPts val="800"/>
              </a:spcBef>
              <a:spcAft>
                <a:spcPts val="844"/>
              </a:spcAft>
              <a:buFont typeface="Wingdings" charset="0"/>
              <a:buChar char="q"/>
              <a:defRPr/>
            </a:pPr>
            <a:r>
              <a:rPr lang="en-US" sz="1800" b="1" dirty="0">
                <a:latin typeface="Futura Book" charset="0"/>
                <a:ea typeface="ヒラギノ角ゴ ProN W3" charset="0"/>
                <a:cs typeface="ヒラギノ角ゴ ProN W3" charset="0"/>
              </a:rPr>
              <a:t>5 %</a:t>
            </a:r>
            <a:r>
              <a:rPr lang="en-US" sz="1800" dirty="0">
                <a:latin typeface="Futura Book" charset="0"/>
                <a:ea typeface="ヒラギノ角ゴ ProN W3" charset="0"/>
                <a:cs typeface="ヒラギノ角ゴ ProN W3" charset="0"/>
              </a:rPr>
              <a:t> AV STUDENTENE VIL OVERFØRE NY KUNNSKAP TIL PRAKSIS VED </a:t>
            </a:r>
            <a:r>
              <a:rPr lang="en-US" sz="1800" dirty="0" err="1">
                <a:latin typeface="Futura Book" charset="0"/>
                <a:ea typeface="ヒラギノ角ゴ ProN W3" charset="0"/>
                <a:cs typeface="ヒラギノ角ゴ ProN W3" charset="0"/>
              </a:rPr>
              <a:t>Å</a:t>
            </a:r>
            <a:r>
              <a:rPr lang="en-US" sz="1800" dirty="0">
                <a:latin typeface="Futura Book" charset="0"/>
                <a:ea typeface="ヒラギノ角ゴ ProN W3" charset="0"/>
                <a:cs typeface="ヒラギノ角ゴ ProN W3" charset="0"/>
              </a:rPr>
              <a:t> </a:t>
            </a:r>
          </a:p>
          <a:p>
            <a:pPr>
              <a:spcBef>
                <a:spcPts val="800"/>
              </a:spcBef>
              <a:spcAft>
                <a:spcPts val="844"/>
              </a:spcAft>
              <a:defRPr/>
            </a:pPr>
            <a:r>
              <a:rPr lang="en-US" sz="1800" b="1" i="1" dirty="0">
                <a:solidFill>
                  <a:srgbClr val="C00000"/>
                </a:solidFill>
                <a:latin typeface="Futura Book" charset="0"/>
                <a:ea typeface="ヒラギノ角ゴ ProN W3" charset="0"/>
                <a:cs typeface="ヒラギノ角ゴ ProN W3" charset="0"/>
              </a:rPr>
              <a:t>	</a:t>
            </a:r>
            <a:r>
              <a:rPr lang="nb-NO" sz="1800" b="1" i="1" dirty="0">
                <a:solidFill>
                  <a:srgbClr val="C00000"/>
                </a:solidFill>
                <a:latin typeface="Futura Book" charset="0"/>
                <a:ea typeface="ヒラギノ角ゴ ProN W3" charset="0"/>
                <a:cs typeface="ヒラギノ角ゴ ProN W3" charset="0"/>
                <a:sym typeface="Wingdings" charset="0"/>
              </a:rPr>
              <a:t></a:t>
            </a:r>
            <a:r>
              <a:rPr lang="en-US" sz="1800" b="1" i="1" dirty="0">
                <a:solidFill>
                  <a:srgbClr val="C00000"/>
                </a:solidFill>
                <a:latin typeface="Futura Book" charset="0"/>
                <a:ea typeface="ヒラギノ角ゴ ProN W3" charset="0"/>
                <a:cs typeface="ヒラギノ角ゴ ProN W3" charset="0"/>
              </a:rPr>
              <a:t> LÆRE SEG TEORIEN</a:t>
            </a:r>
          </a:p>
          <a:p>
            <a:pPr>
              <a:spcBef>
                <a:spcPts val="800"/>
              </a:spcBef>
              <a:spcAft>
                <a:spcPts val="844"/>
              </a:spcAft>
              <a:buFont typeface="Wingdings" charset="0"/>
              <a:buChar char="q"/>
              <a:defRPr/>
            </a:pPr>
            <a:r>
              <a:rPr lang="en-US" sz="1800" b="1" dirty="0">
                <a:latin typeface="Futura Book" charset="0"/>
                <a:ea typeface="ヒラギノ角ゴ ProN W3" charset="0"/>
                <a:cs typeface="ヒラギノ角ゴ ProN W3" charset="0"/>
              </a:rPr>
              <a:t>10 % </a:t>
            </a:r>
            <a:r>
              <a:rPr lang="en-US" sz="1800" dirty="0">
                <a:latin typeface="Futura Book" charset="0"/>
                <a:ea typeface="ヒラギノ角ゴ ProN W3" charset="0"/>
                <a:cs typeface="ヒラギノ角ゴ ProN W3" charset="0"/>
              </a:rPr>
              <a:t>AV STUDENTENE VIL OVERFØRE NY KUNNSKAP TIL PRAKSIS VED </a:t>
            </a:r>
            <a:r>
              <a:rPr lang="en-US" sz="1800" dirty="0" err="1">
                <a:latin typeface="Futura Book" charset="0"/>
                <a:ea typeface="ヒラギノ角ゴ ProN W3" charset="0"/>
                <a:cs typeface="ヒラギノ角ゴ ProN W3" charset="0"/>
              </a:rPr>
              <a:t>Å</a:t>
            </a:r>
            <a:r>
              <a:rPr lang="en-US" sz="1800" dirty="0">
                <a:latin typeface="Futura Book" charset="0"/>
                <a:ea typeface="ヒラギノ角ゴ ProN W3" charset="0"/>
                <a:cs typeface="ヒラギノ角ゴ ProN W3" charset="0"/>
              </a:rPr>
              <a:t> LÆRE SEG TEORIEN OG </a:t>
            </a:r>
          </a:p>
          <a:p>
            <a:pPr>
              <a:spcBef>
                <a:spcPts val="800"/>
              </a:spcBef>
              <a:spcAft>
                <a:spcPts val="844"/>
              </a:spcAft>
              <a:defRPr/>
            </a:pPr>
            <a:r>
              <a:rPr lang="en-US" sz="1800" b="1" i="1" dirty="0">
                <a:solidFill>
                  <a:srgbClr val="FFC000"/>
                </a:solidFill>
                <a:latin typeface="Futura Book" charset="0"/>
                <a:ea typeface="ヒラギノ角ゴ ProN W3" charset="0"/>
                <a:cs typeface="ヒラギノ角ゴ ProN W3" charset="0"/>
              </a:rPr>
              <a:t>	</a:t>
            </a:r>
            <a:r>
              <a:rPr lang="nb-NO" sz="1800" b="1" i="1" dirty="0">
                <a:solidFill>
                  <a:srgbClr val="FFC000"/>
                </a:solidFill>
                <a:latin typeface="Futura Book" charset="0"/>
                <a:ea typeface="ヒラギノ角ゴ ProN W3" charset="0"/>
                <a:cs typeface="ヒラギノ角ゴ ProN W3" charset="0"/>
                <a:sym typeface="Wingdings" charset="0"/>
              </a:rPr>
              <a:t> </a:t>
            </a:r>
            <a:r>
              <a:rPr lang="en-US" sz="1800" b="1" i="1" dirty="0">
                <a:solidFill>
                  <a:srgbClr val="FFC000"/>
                </a:solidFill>
                <a:latin typeface="Futura Book" charset="0"/>
                <a:ea typeface="ヒラギノ角ゴ ProN W3" charset="0"/>
                <a:cs typeface="ヒラギノ角ゴ ProN W3" charset="0"/>
              </a:rPr>
              <a:t>FÅ DENNE DEMONSTRERT</a:t>
            </a:r>
            <a:endParaRPr lang="nb-NO" sz="1800" b="1" i="1" dirty="0">
              <a:solidFill>
                <a:srgbClr val="FFC000"/>
              </a:solidFill>
              <a:latin typeface="Futura Book" charset="0"/>
              <a:ea typeface="ヒラギノ角ゴ ProN W3" charset="0"/>
              <a:cs typeface="ヒラギノ角ゴ ProN W3" charset="0"/>
            </a:endParaRPr>
          </a:p>
          <a:p>
            <a:pPr>
              <a:spcBef>
                <a:spcPts val="800"/>
              </a:spcBef>
              <a:spcAft>
                <a:spcPts val="844"/>
              </a:spcAft>
              <a:buFont typeface="Wingdings" charset="0"/>
              <a:buChar char="q"/>
              <a:defRPr/>
            </a:pPr>
            <a:r>
              <a:rPr lang="en-US" sz="1800" b="1" dirty="0">
                <a:latin typeface="Futura Book" charset="0"/>
                <a:ea typeface="ヒラギノ角ゴ ProN W3" charset="0"/>
                <a:cs typeface="ヒラギノ角ゴ ProN W3" charset="0"/>
              </a:rPr>
              <a:t>20 %</a:t>
            </a:r>
            <a:r>
              <a:rPr lang="en-US" sz="1800" dirty="0">
                <a:latin typeface="Futura Book" charset="0"/>
                <a:ea typeface="ヒラギノ角ゴ ProN W3" charset="0"/>
                <a:cs typeface="ヒラギノ角ゴ ProN W3" charset="0"/>
              </a:rPr>
              <a:t> AV STUDENTENE VIL OVERFØRE NY KUNNSKAP TIL PRAKSIS VED </a:t>
            </a:r>
            <a:r>
              <a:rPr lang="en-US" sz="1800" dirty="0" err="1">
                <a:latin typeface="Futura Book" charset="0"/>
                <a:ea typeface="ヒラギノ角ゴ ProN W3" charset="0"/>
                <a:cs typeface="ヒラギノ角ゴ ProN W3" charset="0"/>
              </a:rPr>
              <a:t>Å</a:t>
            </a:r>
            <a:r>
              <a:rPr lang="en-US" sz="1800" dirty="0">
                <a:latin typeface="Futura Book" charset="0"/>
                <a:ea typeface="ヒラギノ角ゴ ProN W3" charset="0"/>
                <a:cs typeface="ヒラギノ角ゴ ProN W3" charset="0"/>
              </a:rPr>
              <a:t> LÆRE SEG TEORIEN OG FÅ DENNE DEMONSTRERT OG </a:t>
            </a:r>
          </a:p>
          <a:p>
            <a:pPr>
              <a:spcBef>
                <a:spcPts val="800"/>
              </a:spcBef>
              <a:spcAft>
                <a:spcPts val="844"/>
              </a:spcAft>
              <a:defRPr/>
            </a:pPr>
            <a:r>
              <a:rPr lang="nb-NO" sz="1800" b="1" i="1" dirty="0">
                <a:solidFill>
                  <a:srgbClr val="00B050"/>
                </a:solidFill>
                <a:latin typeface="Futura Book" charset="0"/>
                <a:ea typeface="ヒラギノ角ゴ ProN W3" charset="0"/>
                <a:cs typeface="ヒラギノ角ゴ ProN W3" charset="0"/>
                <a:sym typeface="Wingdings" charset="0"/>
              </a:rPr>
              <a:t>	 </a:t>
            </a:r>
            <a:r>
              <a:rPr lang="en-US" sz="1800" b="1" i="1" dirty="0">
                <a:solidFill>
                  <a:srgbClr val="00B050"/>
                </a:solidFill>
                <a:latin typeface="Futura Book" charset="0"/>
                <a:ea typeface="ヒラギノ角ゴ ProN W3" charset="0"/>
                <a:cs typeface="ヒラギノ角ゴ ProN W3" charset="0"/>
              </a:rPr>
              <a:t>PRAKTISERE SAMTIDIG SOM MAN LÆRER</a:t>
            </a:r>
            <a:endParaRPr lang="nb-NO" sz="1800" b="1" i="1" dirty="0">
              <a:solidFill>
                <a:srgbClr val="00B050"/>
              </a:solidFill>
              <a:latin typeface="Futura Book" charset="0"/>
              <a:ea typeface="ヒラギノ角ゴ ProN W3" charset="0"/>
              <a:cs typeface="ヒラギノ角ゴ ProN W3" charset="0"/>
            </a:endParaRPr>
          </a:p>
          <a:p>
            <a:pPr>
              <a:spcBef>
                <a:spcPts val="800"/>
              </a:spcBef>
              <a:spcAft>
                <a:spcPts val="844"/>
              </a:spcAft>
              <a:buFont typeface="Wingdings" charset="0"/>
              <a:buChar char="q"/>
              <a:defRPr/>
            </a:pPr>
            <a:r>
              <a:rPr lang="en-US" sz="1800" b="1" dirty="0">
                <a:latin typeface="Futura Book" charset="0"/>
                <a:ea typeface="ヒラギノ角ゴ ProN W3" charset="0"/>
                <a:cs typeface="ヒラギノ角ゴ ProN W3" charset="0"/>
              </a:rPr>
              <a:t>25 % </a:t>
            </a:r>
            <a:r>
              <a:rPr lang="en-US" sz="1800" dirty="0">
                <a:latin typeface="Futura Book" charset="0"/>
                <a:ea typeface="ヒラギノ角ゴ ProN W3" charset="0"/>
                <a:cs typeface="ヒラギノ角ゴ ProN W3" charset="0"/>
              </a:rPr>
              <a:t>AV STUDENTENE VIL OVERFØRE NY KUNNSKAP TIL PRAKSIS VED </a:t>
            </a:r>
            <a:r>
              <a:rPr lang="en-US" sz="1800" dirty="0" err="1">
                <a:latin typeface="Futura Book" charset="0"/>
                <a:ea typeface="ヒラギノ角ゴ ProN W3" charset="0"/>
                <a:cs typeface="ヒラギノ角ゴ ProN W3" charset="0"/>
              </a:rPr>
              <a:t>Å</a:t>
            </a:r>
            <a:r>
              <a:rPr lang="en-US" sz="1800" dirty="0">
                <a:latin typeface="Futura Book" charset="0"/>
                <a:ea typeface="ヒラギノ角ゴ ProN W3" charset="0"/>
                <a:cs typeface="ヒラギノ角ゴ ProN W3" charset="0"/>
              </a:rPr>
              <a:t> LÆRE SEG TEORIEN OG FÅ DENNE DEMONSTRERT, PRAKTISERE OG </a:t>
            </a:r>
          </a:p>
          <a:p>
            <a:pPr>
              <a:spcBef>
                <a:spcPts val="800"/>
              </a:spcBef>
              <a:spcAft>
                <a:spcPts val="844"/>
              </a:spcAft>
              <a:defRPr/>
            </a:pPr>
            <a:r>
              <a:rPr lang="en-US" sz="1800" b="1" i="1" dirty="0">
                <a:solidFill>
                  <a:srgbClr val="0070C0"/>
                </a:solidFill>
                <a:latin typeface="Futura Book" charset="0"/>
                <a:ea typeface="ヒラギノ角ゴ ProN W3" charset="0"/>
                <a:cs typeface="ヒラギノ角ゴ ProN W3" charset="0"/>
              </a:rPr>
              <a:t>	</a:t>
            </a:r>
            <a:r>
              <a:rPr lang="nb-NO" sz="1800" b="1" i="1" dirty="0">
                <a:solidFill>
                  <a:srgbClr val="0070C0"/>
                </a:solidFill>
                <a:latin typeface="Futura Book" charset="0"/>
                <a:ea typeface="ヒラギノ角ゴ ProN W3" charset="0"/>
                <a:cs typeface="ヒラギノ角ゴ ProN W3" charset="0"/>
                <a:sym typeface="Wingdings" charset="0"/>
              </a:rPr>
              <a:t></a:t>
            </a:r>
            <a:r>
              <a:rPr lang="en-US" sz="1800" b="1" i="1" dirty="0">
                <a:solidFill>
                  <a:srgbClr val="0070C0"/>
                </a:solidFill>
                <a:latin typeface="Futura Book" charset="0"/>
                <a:ea typeface="ヒラギノ角ゴ ProN W3" charset="0"/>
                <a:cs typeface="ヒラギノ角ゴ ProN W3" charset="0"/>
              </a:rPr>
              <a:t> FÅ KORRIGERENDE FEEDBACK </a:t>
            </a:r>
          </a:p>
          <a:p>
            <a:pPr>
              <a:spcBef>
                <a:spcPts val="800"/>
              </a:spcBef>
              <a:spcAft>
                <a:spcPts val="844"/>
              </a:spcAft>
              <a:buFont typeface="Wingdings" charset="0"/>
              <a:buChar char="q"/>
              <a:defRPr/>
            </a:pPr>
            <a:r>
              <a:rPr lang="en-US" sz="1800" b="1" dirty="0">
                <a:latin typeface="Futura Book" charset="0"/>
                <a:ea typeface="ヒラギノ角ゴ ProN W3" charset="0"/>
                <a:cs typeface="ヒラギノ角ゴ ProN W3" charset="0"/>
              </a:rPr>
              <a:t>90 %</a:t>
            </a:r>
            <a:r>
              <a:rPr lang="en-US" sz="1800" dirty="0">
                <a:latin typeface="Futura Book" charset="0"/>
                <a:ea typeface="ヒラギノ角ゴ ProN W3" charset="0"/>
                <a:cs typeface="ヒラギノ角ゴ ProN W3" charset="0"/>
              </a:rPr>
              <a:t> AV STUDENTENE VIL OVERFØRE NY KUNNSKAP TIL PRAKSIS VED Å LÆRE SEG TEORIEN OG FÅ DENNE DEMONSTRERT, PRAKTISERE, FÅ </a:t>
            </a:r>
            <a:r>
              <a:rPr lang="en-US" sz="1800" b="1" i="1" u="sng" dirty="0">
                <a:latin typeface="Futura Book" charset="0"/>
                <a:ea typeface="ヒラギノ角ゴ ProN W3" charset="0"/>
                <a:cs typeface="ヒラギノ角ゴ ProN W3" charset="0"/>
              </a:rPr>
              <a:t>TYDELIG FEEDBACK</a:t>
            </a:r>
            <a:r>
              <a:rPr lang="en-US" sz="1800" dirty="0">
                <a:latin typeface="Futura Book" charset="0"/>
                <a:ea typeface="ヒラギノ角ゴ ProN W3" charset="0"/>
                <a:cs typeface="ヒラギノ角ゴ ProN W3" charset="0"/>
              </a:rPr>
              <a:t>. SAMTIDIG SOM DETTE </a:t>
            </a:r>
          </a:p>
          <a:p>
            <a:pPr>
              <a:spcBef>
                <a:spcPts val="800"/>
              </a:spcBef>
              <a:spcAft>
                <a:spcPts val="844"/>
              </a:spcAft>
              <a:defRPr/>
            </a:pPr>
            <a:r>
              <a:rPr lang="nb-NO" sz="1800" b="1" i="1" dirty="0">
                <a:solidFill>
                  <a:srgbClr val="002060"/>
                </a:solidFill>
                <a:latin typeface="Futura Book" charset="0"/>
                <a:ea typeface="ヒラギノ角ゴ ProN W3" charset="0"/>
                <a:cs typeface="ヒラギノ角ゴ ProN W3" charset="0"/>
                <a:sym typeface="Wingdings" charset="0"/>
              </a:rPr>
              <a:t>	 </a:t>
            </a:r>
            <a:r>
              <a:rPr lang="en-US" sz="1800" b="1" i="1" dirty="0">
                <a:solidFill>
                  <a:srgbClr val="002060"/>
                </a:solidFill>
                <a:latin typeface="Futura Book" charset="0"/>
                <a:ea typeface="ヒラギノ角ゴ ProN W3" charset="0"/>
                <a:cs typeface="ヒラギノ角ゴ ProN W3" charset="0"/>
              </a:rPr>
              <a:t>FØLGES OPP MED JOBBRELATERT (KLINIKKNÆR) COACHING</a:t>
            </a:r>
          </a:p>
          <a:p>
            <a:pPr marL="0" indent="0">
              <a:spcBef>
                <a:spcPts val="800"/>
              </a:spcBef>
              <a:spcAft>
                <a:spcPts val="844"/>
              </a:spcAft>
              <a:buNone/>
              <a:defRPr/>
            </a:pPr>
            <a:endParaRPr lang="en-US" sz="1800" b="1" i="1" dirty="0">
              <a:solidFill>
                <a:srgbClr val="002060"/>
              </a:solidFill>
              <a:latin typeface="Futura Book" charset="0"/>
              <a:ea typeface="ヒラギノ角ゴ ProN W3" charset="0"/>
              <a:cs typeface="ヒラギノ角ゴ ProN W3" charset="0"/>
            </a:endParaRPr>
          </a:p>
          <a:p>
            <a:pPr marL="0" indent="0">
              <a:spcBef>
                <a:spcPts val="800"/>
              </a:spcBef>
              <a:spcAft>
                <a:spcPts val="844"/>
              </a:spcAft>
              <a:buNone/>
              <a:defRPr/>
            </a:pPr>
            <a:endParaRPr lang="nb-NO" sz="1800" b="1" i="1" u="sng" dirty="0">
              <a:solidFill>
                <a:srgbClr val="002060"/>
              </a:solidFill>
              <a:latin typeface="Futura Book" charset="0"/>
              <a:ea typeface="ヒラギノ角ゴ ProN W3" charset="0"/>
              <a:cs typeface="ヒラギノ角ゴ ProN W3" charset="0"/>
            </a:endParaRPr>
          </a:p>
        </p:txBody>
      </p:sp>
      <p:sp>
        <p:nvSpPr>
          <p:cNvPr id="4" name="Ellipse 3"/>
          <p:cNvSpPr/>
          <p:nvPr/>
        </p:nvSpPr>
        <p:spPr>
          <a:xfrm>
            <a:off x="9048381" y="551321"/>
            <a:ext cx="2160131" cy="7368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defRPr/>
            </a:pPr>
            <a:r>
              <a:rPr lang="en-GB" sz="2200">
                <a:solidFill>
                  <a:schemeClr val="tx1"/>
                </a:solidFill>
                <a:latin typeface="Futura Book" charset="0"/>
                <a:ea typeface="ヒラギノ角ゴ ProN W3" charset="0"/>
                <a:cs typeface="ヒラギノ角ゴ ProN W3" charset="0"/>
              </a:rPr>
              <a:t>Joyce og Showers</a:t>
            </a:r>
            <a:endParaRPr lang="nb-NO" sz="2200">
              <a:solidFill>
                <a:schemeClr val="tx1"/>
              </a:solidFill>
              <a:latin typeface="Futura Book" charset="0"/>
              <a:ea typeface="ヒラギノ角ゴ ProN W3" charset="0"/>
              <a:cs typeface="ヒラギノ角ゴ ProN W3" charset="0"/>
            </a:endParaRPr>
          </a:p>
        </p:txBody>
      </p:sp>
    </p:spTree>
    <p:extLst>
      <p:ext uri="{BB962C8B-B14F-4D97-AF65-F5344CB8AC3E}">
        <p14:creationId xmlns:p14="http://schemas.microsoft.com/office/powerpoint/2010/main" val="302270220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tel 2"/>
          <p:cNvSpPr>
            <a:spLocks noGrp="1"/>
          </p:cNvSpPr>
          <p:nvPr>
            <p:ph type="title"/>
          </p:nvPr>
        </p:nvSpPr>
        <p:spPr>
          <a:xfrm>
            <a:off x="3197661" y="150956"/>
            <a:ext cx="8066212" cy="502377"/>
          </a:xfrm>
        </p:spPr>
        <p:txBody>
          <a:bodyPr vert="horz" lIns="64285" tIns="32143" rIns="64285" bIns="32143" rtlCol="0" anchor="t">
            <a:noAutofit/>
          </a:bodyPr>
          <a:lstStyle/>
          <a:p>
            <a:pPr defTabSz="914185">
              <a:defRPr/>
            </a:pPr>
            <a:r>
              <a:rPr lang="nb-NO" sz="3200" b="1" dirty="0">
                <a:solidFill>
                  <a:srgbClr val="002060"/>
                </a:solidFill>
                <a:latin typeface="B Futura Bold" charset="0"/>
                <a:ea typeface="ヒラギノ角ゴ ProN W6" charset="0"/>
                <a:cs typeface="ヒラギノ角ゴ ProN W6" charset="0"/>
              </a:rPr>
              <a:t>Feedback Basert Kollegaveiledning (FBK)</a:t>
            </a:r>
            <a:br>
              <a:rPr lang="nb-NO" sz="3200" b="1" dirty="0">
                <a:solidFill>
                  <a:srgbClr val="002060"/>
                </a:solidFill>
                <a:latin typeface="B Futura Bold" charset="0"/>
                <a:ea typeface="ヒラギノ角ゴ ProN W6" charset="0"/>
                <a:cs typeface="ヒラギノ角ゴ ProN W6" charset="0"/>
              </a:rPr>
            </a:br>
            <a:endParaRPr lang="nb-NO" sz="3200" b="1" dirty="0">
              <a:solidFill>
                <a:srgbClr val="002060"/>
              </a:solidFill>
              <a:latin typeface="B Futura Bold" charset="0"/>
              <a:ea typeface="ヒラギノ角ゴ ProN W6" charset="0"/>
              <a:cs typeface="ヒラギノ角ゴ ProN W6" charset="0"/>
            </a:endParaRPr>
          </a:p>
        </p:txBody>
      </p:sp>
      <p:pic>
        <p:nvPicPr>
          <p:cNvPr id="60419" name="Picture 2" descr="C:\Users\Arne\AppData\Local\Microsoft\Windows\Temporary Internet Files\Low\Content.IE5\243P8LRT\MC900441472[1].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15019" y="1592540"/>
            <a:ext cx="1358900" cy="1543050"/>
          </a:xfrm>
        </p:spPr>
      </p:pic>
      <p:cxnSp>
        <p:nvCxnSpPr>
          <p:cNvPr id="9" name="Rett linje 8"/>
          <p:cNvCxnSpPr/>
          <p:nvPr/>
        </p:nvCxnSpPr>
        <p:spPr>
          <a:xfrm flipH="1" flipV="1">
            <a:off x="6721713" y="2759723"/>
            <a:ext cx="22327" cy="21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tt linje 25"/>
          <p:cNvCxnSpPr>
            <a:cxnSpLocks/>
          </p:cNvCxnSpPr>
          <p:nvPr/>
        </p:nvCxnSpPr>
        <p:spPr>
          <a:xfrm flipH="1" flipV="1">
            <a:off x="3181619" y="2996952"/>
            <a:ext cx="448621" cy="2088232"/>
          </a:xfrm>
          <a:prstGeom prst="line">
            <a:avLst/>
          </a:prstGeom>
          <a:ln w="6032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Rett linje 44"/>
          <p:cNvCxnSpPr>
            <a:cxnSpLocks/>
          </p:cNvCxnSpPr>
          <p:nvPr/>
        </p:nvCxnSpPr>
        <p:spPr>
          <a:xfrm flipH="1">
            <a:off x="3583573" y="2151909"/>
            <a:ext cx="2208213" cy="99032"/>
          </a:xfrm>
          <a:prstGeom prst="line">
            <a:avLst/>
          </a:prstGeom>
          <a:ln w="5715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60431" name="Picture 3" descr="C:\Users\Arne\AppData\Local\Microsoft\Windows\Temporary Internet Files\Low\Content.IE5\243P8LRT\MC9004414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175" y="4243665"/>
            <a:ext cx="1598480" cy="15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6" descr="C:\Users\Arne\AppData\Local\Microsoft\Windows\Temporary Internet Files\Low\Content.IE5\0YCQII2Z\MC90044145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730" y="1398308"/>
            <a:ext cx="1534415" cy="153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13" descr="C:\Users\Arne\AppData\Local\Microsoft\Windows\Temporary Internet Files\Low\Content.IE5\0YCQII2Z\MC9004414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665" y="5126576"/>
            <a:ext cx="1462263" cy="146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rot="21444321">
            <a:off x="3955898" y="1641137"/>
            <a:ext cx="1338251" cy="461665"/>
          </a:xfrm>
          <a:prstGeom prst="rect">
            <a:avLst/>
          </a:prstGeom>
          <a:noFill/>
        </p:spPr>
        <p:txBody>
          <a:bodyPr wrap="none" rtlCol="0">
            <a:spAutoFit/>
          </a:bodyPr>
          <a:lstStyle/>
          <a:p>
            <a:r>
              <a:rPr lang="nb-NO" sz="2400" b="1" dirty="0"/>
              <a:t>Rollespill</a:t>
            </a:r>
          </a:p>
        </p:txBody>
      </p:sp>
      <p:sp>
        <p:nvSpPr>
          <p:cNvPr id="30" name="TekstSylinder 3"/>
          <p:cNvSpPr txBox="1"/>
          <p:nvPr/>
        </p:nvSpPr>
        <p:spPr>
          <a:xfrm>
            <a:off x="5444788" y="3545700"/>
            <a:ext cx="1190775" cy="400110"/>
          </a:xfrm>
          <a:prstGeom prst="rect">
            <a:avLst/>
          </a:prstGeom>
          <a:noFill/>
        </p:spPr>
        <p:txBody>
          <a:bodyPr wrap="non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2000" b="1" dirty="0"/>
              <a:t>Feedback</a:t>
            </a:r>
          </a:p>
        </p:txBody>
      </p:sp>
      <p:sp>
        <p:nvSpPr>
          <p:cNvPr id="31" name="TekstSylinder 3"/>
          <p:cNvSpPr txBox="1"/>
          <p:nvPr/>
        </p:nvSpPr>
        <p:spPr>
          <a:xfrm>
            <a:off x="1603694" y="4043610"/>
            <a:ext cx="1190775" cy="400110"/>
          </a:xfrm>
          <a:prstGeom prst="rect">
            <a:avLst/>
          </a:prstGeom>
          <a:noFill/>
        </p:spPr>
        <p:txBody>
          <a:bodyPr wrap="non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2000" b="1" dirty="0"/>
              <a:t>Feedback</a:t>
            </a:r>
          </a:p>
        </p:txBody>
      </p:sp>
      <p:sp>
        <p:nvSpPr>
          <p:cNvPr id="15" name="TekstSylinder 14"/>
          <p:cNvSpPr txBox="1"/>
          <p:nvPr/>
        </p:nvSpPr>
        <p:spPr>
          <a:xfrm>
            <a:off x="1199235" y="1611082"/>
            <a:ext cx="1152128" cy="369332"/>
          </a:xfrm>
          <a:prstGeom prst="rect">
            <a:avLst/>
          </a:prstGeom>
          <a:noFill/>
        </p:spPr>
        <p:txBody>
          <a:bodyPr wrap="square" rtlCol="0">
            <a:spAutoFit/>
          </a:bodyPr>
          <a:lstStyle/>
          <a:p>
            <a:r>
              <a:rPr lang="nb-NO" b="1" dirty="0"/>
              <a:t>Terapeut</a:t>
            </a:r>
          </a:p>
        </p:txBody>
      </p:sp>
      <p:sp>
        <p:nvSpPr>
          <p:cNvPr id="27" name="TekstSylinder 26"/>
          <p:cNvSpPr txBox="1"/>
          <p:nvPr/>
        </p:nvSpPr>
        <p:spPr>
          <a:xfrm>
            <a:off x="7062591" y="1687303"/>
            <a:ext cx="1152128" cy="369332"/>
          </a:xfrm>
          <a:prstGeom prst="rect">
            <a:avLst/>
          </a:prstGeom>
          <a:noFill/>
        </p:spPr>
        <p:txBody>
          <a:bodyPr wrap="square" rtlCol="0">
            <a:spAutoFit/>
          </a:bodyPr>
          <a:lstStyle/>
          <a:p>
            <a:r>
              <a:rPr lang="nb-NO" b="1" dirty="0"/>
              <a:t>Pasient</a:t>
            </a:r>
          </a:p>
        </p:txBody>
      </p:sp>
      <p:cxnSp>
        <p:nvCxnSpPr>
          <p:cNvPr id="6" name="Rett linje 5">
            <a:extLst>
              <a:ext uri="{FF2B5EF4-FFF2-40B4-BE49-F238E27FC236}">
                <a16:creationId xmlns:a16="http://schemas.microsoft.com/office/drawing/2014/main" id="{CC200165-6EB1-BD80-A3DB-8E4E9DD34D7E}"/>
              </a:ext>
            </a:extLst>
          </p:cNvPr>
          <p:cNvCxnSpPr>
            <a:cxnSpLocks/>
          </p:cNvCxnSpPr>
          <p:nvPr/>
        </p:nvCxnSpPr>
        <p:spPr>
          <a:xfrm flipH="1" flipV="1">
            <a:off x="3710253" y="3090606"/>
            <a:ext cx="2419420" cy="1440086"/>
          </a:xfrm>
          <a:prstGeom prst="line">
            <a:avLst/>
          </a:prstGeom>
          <a:ln w="6032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kstSylinder 10">
            <a:extLst>
              <a:ext uri="{FF2B5EF4-FFF2-40B4-BE49-F238E27FC236}">
                <a16:creationId xmlns:a16="http://schemas.microsoft.com/office/drawing/2014/main" id="{E2102A95-F865-ED89-7C4C-EBB29007CCF4}"/>
              </a:ext>
            </a:extLst>
          </p:cNvPr>
          <p:cNvSpPr txBox="1"/>
          <p:nvPr/>
        </p:nvSpPr>
        <p:spPr>
          <a:xfrm>
            <a:off x="6406278" y="5877749"/>
            <a:ext cx="5554726" cy="830997"/>
          </a:xfrm>
          <a:prstGeom prst="rect">
            <a:avLst/>
          </a:prstGeom>
          <a:noFill/>
        </p:spPr>
        <p:txBody>
          <a:bodyPr wrap="none" rtlCol="0">
            <a:spAutoFit/>
          </a:bodyPr>
          <a:lstStyle/>
          <a:p>
            <a:r>
              <a:rPr lang="nb-NO" sz="2400" b="1" dirty="0"/>
              <a:t>Første runde: korrigerende feedback</a:t>
            </a:r>
          </a:p>
          <a:p>
            <a:r>
              <a:rPr lang="nb-NO" sz="2400" b="1" dirty="0"/>
              <a:t>Andre runde: positiv feedback</a:t>
            </a:r>
          </a:p>
        </p:txBody>
      </p:sp>
    </p:spTree>
    <p:extLst>
      <p:ext uri="{BB962C8B-B14F-4D97-AF65-F5344CB8AC3E}">
        <p14:creationId xmlns:p14="http://schemas.microsoft.com/office/powerpoint/2010/main" val="1944236830"/>
      </p:ext>
    </p:extLst>
  </p:cSld>
  <p:clrMapOvr>
    <a:masterClrMapping/>
  </p:clrMapOvr>
  <p:transition spd="slow">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708BA6BA-CF36-5449-ABDD-D86D54C2FA62}"/>
              </a:ext>
            </a:extLst>
          </p:cNvPr>
          <p:cNvGraphicFramePr>
            <a:graphicFrameLocks/>
          </p:cNvGraphicFramePr>
          <p:nvPr/>
        </p:nvGraphicFramePr>
        <p:xfrm>
          <a:off x="6197600" y="321209"/>
          <a:ext cx="5880098" cy="3010201"/>
        </p:xfrm>
        <a:graphic>
          <a:graphicData uri="http://schemas.openxmlformats.org/drawingml/2006/table">
            <a:tbl>
              <a:tblPr/>
              <a:tblGrid>
                <a:gridCol w="2831160">
                  <a:extLst>
                    <a:ext uri="{9D8B030D-6E8A-4147-A177-3AD203B41FA5}">
                      <a16:colId xmlns:a16="http://schemas.microsoft.com/office/drawing/2014/main" val="20000"/>
                    </a:ext>
                  </a:extLst>
                </a:gridCol>
                <a:gridCol w="3048938">
                  <a:extLst>
                    <a:ext uri="{9D8B030D-6E8A-4147-A177-3AD203B41FA5}">
                      <a16:colId xmlns:a16="http://schemas.microsoft.com/office/drawing/2014/main" val="20001"/>
                    </a:ext>
                  </a:extLst>
                </a:gridCol>
              </a:tblGrid>
              <a:tr h="362669">
                <a:tc gridSpan="2">
                  <a:txBody>
                    <a:bodyPr/>
                    <a:lstStyle/>
                    <a:p>
                      <a:pPr marL="0" marR="0" lvl="0" indent="0" algn="ctr" defTabSz="1300163" rtl="0" eaLnBrk="1" fontAlgn="base" latinLnBrk="0" hangingPunct="1">
                        <a:lnSpc>
                          <a:spcPct val="100000"/>
                        </a:lnSpc>
                        <a:spcBef>
                          <a:spcPct val="0"/>
                        </a:spcBef>
                        <a:spcAft>
                          <a:spcPct val="0"/>
                        </a:spcAft>
                        <a:buClrTx/>
                        <a:buSzTx/>
                        <a:buFontTx/>
                        <a:buNone/>
                        <a:tabLst/>
                      </a:pPr>
                      <a:r>
                        <a:rPr kumimoji="0" lang="nb-NO" sz="2000" b="1" i="0" u="none" strike="noStrike" cap="none" normalizeH="0" baseline="0" dirty="0">
                          <a:ln>
                            <a:noFill/>
                          </a:ln>
                          <a:solidFill>
                            <a:srgbClr val="FFFFFF"/>
                          </a:solidFill>
                          <a:effectLst/>
                          <a:latin typeface="Calibri" charset="0"/>
                          <a:ea typeface="ＭＳ Ｐゴシック" charset="0"/>
                          <a:cs typeface="ＭＳ Ｐゴシック" charset="0"/>
                        </a:rPr>
                        <a:t>Når du gir en tilbakemelding </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1300163" rtl="0" eaLnBrk="1" fontAlgn="base" latinLnBrk="0" hangingPunct="1">
                        <a:lnSpc>
                          <a:spcPct val="100000"/>
                        </a:lnSpc>
                        <a:spcBef>
                          <a:spcPct val="0"/>
                        </a:spcBef>
                        <a:spcAft>
                          <a:spcPct val="0"/>
                        </a:spcAft>
                        <a:buClrTx/>
                        <a:buSzTx/>
                        <a:buFontTx/>
                        <a:buNone/>
                        <a:tabLst/>
                      </a:pPr>
                      <a:endParaRPr kumimoji="0" lang="nb-NO" sz="2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15307">
                <a:tc>
                  <a:txBody>
                    <a:bodyPr/>
                    <a:lstStyle/>
                    <a:p>
                      <a:pPr marL="342900" marR="0" lvl="0" indent="-342900" algn="l" defTabSz="1300163" rtl="0" eaLnBrk="1" fontAlgn="base" latinLnBrk="0" hangingPunct="1">
                        <a:lnSpc>
                          <a:spcPct val="100000"/>
                        </a:lnSpc>
                        <a:spcBef>
                          <a:spcPct val="0"/>
                        </a:spcBef>
                        <a:spcAft>
                          <a:spcPct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Fokuser på én handlingssekvens</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1300163" rtl="0" eaLnBrk="1" fontAlgn="base" latinLnBrk="0" hangingPunct="1">
                        <a:lnSpc>
                          <a:spcPct val="100000"/>
                        </a:lnSpc>
                        <a:spcBef>
                          <a:spcPct val="0"/>
                        </a:spcBef>
                        <a:spcAft>
                          <a:spcPct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gi summarisk tilbakemelding</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32995829"/>
                  </a:ext>
                </a:extLst>
              </a:tr>
              <a:tr h="490898">
                <a:tc>
                  <a:txBody>
                    <a:bodyPr/>
                    <a:lstStyle/>
                    <a:p>
                      <a:pPr marL="342900" marR="0" lvl="0" indent="-342900" algn="l" defTabSz="1300163" rtl="0" eaLnBrk="1" fontAlgn="base" latinLnBrk="0" hangingPunct="1">
                        <a:lnSpc>
                          <a:spcPct val="100000"/>
                        </a:lnSpc>
                        <a:spcBef>
                          <a:spcPct val="0"/>
                        </a:spcBef>
                        <a:spcAft>
                          <a:spcPct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Vær direkte og tydelig</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300163" rtl="0" eaLnBrk="1" fontAlgn="base" latinLnBrk="0" hangingPunct="1">
                        <a:lnSpc>
                          <a:spcPct val="100000"/>
                        </a:lnSpc>
                        <a:spcBef>
                          <a:spcPct val="0"/>
                        </a:spcBef>
                        <a:spcAft>
                          <a:spcPct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pakk inn budskapet </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715307">
                <a:tc>
                  <a:txBody>
                    <a:bodyPr/>
                    <a:lstStyle/>
                    <a:p>
                      <a:pPr marL="342900" marR="0" lvl="0" indent="-3429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Snakk handlingsspråk</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1300163" rtl="0" eaLnBrk="1" fontAlgn="base" latinLnBrk="0" hangingPunct="1">
                        <a:lnSpc>
                          <a:spcPct val="100000"/>
                        </a:lnSpc>
                        <a:spcBef>
                          <a:spcPct val="0"/>
                        </a:spcBef>
                        <a:spcAft>
                          <a:spcPct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bruk mentale begreper</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715307">
                <a:tc>
                  <a:txBody>
                    <a:bodyPr/>
                    <a:lstStyle/>
                    <a:p>
                      <a:pPr marL="342900" marR="0" lvl="0" indent="-3429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Beskriv handlingens funksjon</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300163" rtl="0" eaLnBrk="1" fontAlgn="base" latinLnBrk="0" hangingPunct="1">
                        <a:lnSpc>
                          <a:spcPct val="100000"/>
                        </a:lnSpc>
                        <a:spcBef>
                          <a:spcPct val="0"/>
                        </a:spcBef>
                        <a:spcAft>
                          <a:spcPct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snakk om intensjon bak handlingen</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5" name="Plassholder for innhold 3">
            <a:extLst>
              <a:ext uri="{FF2B5EF4-FFF2-40B4-BE49-F238E27FC236}">
                <a16:creationId xmlns:a16="http://schemas.microsoft.com/office/drawing/2014/main" id="{F0849AA7-EAB4-E043-8A47-B794313C2BF3}"/>
              </a:ext>
            </a:extLst>
          </p:cNvPr>
          <p:cNvGraphicFramePr>
            <a:graphicFrameLocks/>
          </p:cNvGraphicFramePr>
          <p:nvPr/>
        </p:nvGraphicFramePr>
        <p:xfrm>
          <a:off x="6197600" y="3481569"/>
          <a:ext cx="5880098" cy="3264558"/>
        </p:xfrm>
        <a:graphic>
          <a:graphicData uri="http://schemas.openxmlformats.org/drawingml/2006/table">
            <a:tbl>
              <a:tblPr/>
              <a:tblGrid>
                <a:gridCol w="2918372">
                  <a:extLst>
                    <a:ext uri="{9D8B030D-6E8A-4147-A177-3AD203B41FA5}">
                      <a16:colId xmlns:a16="http://schemas.microsoft.com/office/drawing/2014/main" val="20000"/>
                    </a:ext>
                  </a:extLst>
                </a:gridCol>
                <a:gridCol w="2961726">
                  <a:extLst>
                    <a:ext uri="{9D8B030D-6E8A-4147-A177-3AD203B41FA5}">
                      <a16:colId xmlns:a16="http://schemas.microsoft.com/office/drawing/2014/main" val="20001"/>
                    </a:ext>
                  </a:extLst>
                </a:gridCol>
              </a:tblGrid>
              <a:tr h="551830">
                <a:tc gridSpan="2">
                  <a:txBody>
                    <a:bodyPr/>
                    <a:lstStyle/>
                    <a:p>
                      <a:pPr marL="0" marR="0" lvl="0" indent="0" algn="ctr" defTabSz="1300163" rtl="0" eaLnBrk="1" fontAlgn="base" latinLnBrk="0" hangingPunct="1">
                        <a:lnSpc>
                          <a:spcPct val="100000"/>
                        </a:lnSpc>
                        <a:spcBef>
                          <a:spcPts val="0"/>
                        </a:spcBef>
                        <a:spcAft>
                          <a:spcPts val="0"/>
                        </a:spcAft>
                        <a:buClrTx/>
                        <a:buSzTx/>
                        <a:buFontTx/>
                        <a:buNone/>
                        <a:tabLst/>
                      </a:pPr>
                      <a:r>
                        <a:rPr kumimoji="0" lang="nb-NO" sz="2000" b="1" i="0" u="none" strike="noStrike" cap="none" normalizeH="0" baseline="0" dirty="0">
                          <a:ln>
                            <a:noFill/>
                          </a:ln>
                          <a:solidFill>
                            <a:srgbClr val="FFFFFF"/>
                          </a:solidFill>
                          <a:effectLst/>
                          <a:latin typeface="Calibri" charset="0"/>
                          <a:ea typeface="ＭＳ Ｐゴシック" charset="0"/>
                          <a:cs typeface="ＭＳ Ｐゴシック" charset="0"/>
                        </a:rPr>
                        <a:t>Når du tar imot en tilbakemelding </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1300163" rtl="0" eaLnBrk="1" fontAlgn="base" latinLnBrk="0" hangingPunct="1">
                        <a:lnSpc>
                          <a:spcPct val="100000"/>
                        </a:lnSpc>
                        <a:spcBef>
                          <a:spcPct val="0"/>
                        </a:spcBef>
                        <a:spcAft>
                          <a:spcPct val="0"/>
                        </a:spcAft>
                        <a:buClrTx/>
                        <a:buSzTx/>
                        <a:buFontTx/>
                        <a:buNone/>
                        <a:tabLst/>
                      </a:pPr>
                      <a:endParaRPr kumimoji="0" lang="nb-NO" sz="2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51830">
                <a:tc>
                  <a:txBody>
                    <a:bodyPr/>
                    <a:lstStyle/>
                    <a:p>
                      <a:pPr marL="342900" marR="0" lvl="0" indent="-342900" algn="l" defTabSz="1300163" rtl="0" eaLnBrk="1" fontAlgn="base" latinLnBrk="0" hangingPunct="1">
                        <a:lnSpc>
                          <a:spcPct val="100000"/>
                        </a:lnSpc>
                        <a:spcBef>
                          <a:spcPts val="0"/>
                        </a:spcBef>
                        <a:spcAft>
                          <a:spcPts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Se på den som gir tilbakemelding</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1300163" rtl="0" eaLnBrk="1" fontAlgn="base" latinLnBrk="0" hangingPunct="1">
                        <a:lnSpc>
                          <a:spcPct val="100000"/>
                        </a:lnSpc>
                        <a:spcBef>
                          <a:spcPts val="0"/>
                        </a:spcBef>
                        <a:spcAft>
                          <a:spcPts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involver andre i utforskningen</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1020104"/>
                  </a:ext>
                </a:extLst>
              </a:tr>
              <a:tr h="551830">
                <a:tc>
                  <a:txBody>
                    <a:bodyPr/>
                    <a:lstStyle/>
                    <a:p>
                      <a:pPr marL="342900" marR="0" lvl="0" indent="-342900" algn="l" defTabSz="1300163" rtl="0" eaLnBrk="1" fontAlgn="base" latinLnBrk="0" hangingPunct="1">
                        <a:lnSpc>
                          <a:spcPct val="100000"/>
                        </a:lnSpc>
                        <a:spcBef>
                          <a:spcPts val="0"/>
                        </a:spcBef>
                        <a:spcAft>
                          <a:spcPts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Lytt til tilbakemeldingen</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300163" rtl="0" eaLnBrk="1" fontAlgn="base" latinLnBrk="0" hangingPunct="1">
                        <a:lnSpc>
                          <a:spcPct val="100000"/>
                        </a:lnSpc>
                        <a:spcBef>
                          <a:spcPts val="0"/>
                        </a:spcBef>
                        <a:spcAft>
                          <a:spcPts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kom med dine perspektiver</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551830">
                <a:tc>
                  <a:txBody>
                    <a:bodyPr/>
                    <a:lstStyle/>
                    <a:p>
                      <a:pPr marL="342900" marR="0" lvl="0" indent="-342900" algn="l" defTabSz="457200" rtl="0" eaLnBrk="1" fontAlgn="base" latinLnBrk="0" hangingPunct="1">
                        <a:lnSpc>
                          <a:spcPct val="100000"/>
                        </a:lnSpc>
                        <a:spcBef>
                          <a:spcPts val="0"/>
                        </a:spcBef>
                        <a:spcAft>
                          <a:spcPts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Hold fokus på det du gjorde</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1300163" rtl="0" eaLnBrk="1" fontAlgn="base" latinLnBrk="0" hangingPunct="1">
                        <a:lnSpc>
                          <a:spcPct val="100000"/>
                        </a:lnSpc>
                        <a:spcBef>
                          <a:spcPts val="0"/>
                        </a:spcBef>
                        <a:spcAft>
                          <a:spcPts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snakk om hva andre gjør</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551830">
                <a:tc>
                  <a:txBody>
                    <a:bodyPr/>
                    <a:lstStyle/>
                    <a:p>
                      <a:pPr marL="342900" marR="0" lvl="0" indent="-342900" algn="l" defTabSz="457200" rtl="0" eaLnBrk="1" fontAlgn="base" latinLnBrk="0" hangingPunct="1">
                        <a:lnSpc>
                          <a:spcPct val="100000"/>
                        </a:lnSpc>
                        <a:spcBef>
                          <a:spcPts val="0"/>
                        </a:spcBef>
                        <a:spcAft>
                          <a:spcPts val="0"/>
                        </a:spcAft>
                        <a:buClrTx/>
                        <a:buSzTx/>
                        <a:buFont typeface="Wingdings" pitchFamily="2" charset="2"/>
                        <a:buChar char="ü"/>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Utforsk handlingens funksjon</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l" defTabSz="1300163" rtl="0" eaLnBrk="1" fontAlgn="base" latinLnBrk="0" hangingPunct="1">
                        <a:lnSpc>
                          <a:spcPct val="100000"/>
                        </a:lnSpc>
                        <a:spcBef>
                          <a:spcPts val="0"/>
                        </a:spcBef>
                        <a:spcAft>
                          <a:spcPts val="0"/>
                        </a:spcAft>
                        <a:buClrTx/>
                        <a:buSzTx/>
                        <a:buFont typeface="Systemfont normal"/>
                        <a:buChar char="−"/>
                        <a:tabLst/>
                      </a:pPr>
                      <a:r>
                        <a:rPr kumimoji="0" lang="nb-NO" sz="2000" b="0" i="0" u="none" strike="noStrike" cap="none" normalizeH="0" baseline="0" dirty="0">
                          <a:ln>
                            <a:noFill/>
                          </a:ln>
                          <a:solidFill>
                            <a:srgbClr val="000000"/>
                          </a:solidFill>
                          <a:effectLst/>
                          <a:latin typeface="Calibri" charset="0"/>
                          <a:ea typeface="ＭＳ Ｐゴシック" charset="0"/>
                          <a:cs typeface="ＭＳ Ｐゴシック" charset="0"/>
                        </a:rPr>
                        <a:t>Ikke forklar hva du forsøkte å få til</a:t>
                      </a:r>
                    </a:p>
                  </a:txBody>
                  <a:tcPr marL="68583" marR="68583" marT="34291" marB="3429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6" name="Plassholder for innhold 2">
            <a:extLst>
              <a:ext uri="{FF2B5EF4-FFF2-40B4-BE49-F238E27FC236}">
                <a16:creationId xmlns:a16="http://schemas.microsoft.com/office/drawing/2014/main" id="{BC4B339C-F8E0-9749-BC57-1A9327E885EB}"/>
              </a:ext>
            </a:extLst>
          </p:cNvPr>
          <p:cNvSpPr txBox="1">
            <a:spLocks/>
          </p:cNvSpPr>
          <p:nvPr/>
        </p:nvSpPr>
        <p:spPr>
          <a:xfrm>
            <a:off x="228600" y="982618"/>
            <a:ext cx="5968999" cy="57837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43" indent="-385743">
              <a:spcBef>
                <a:spcPts val="0"/>
              </a:spcBef>
              <a:spcAft>
                <a:spcPts val="1632"/>
              </a:spcAft>
              <a:buFont typeface="+mj-lt"/>
              <a:buAutoNum type="arabicParenR"/>
            </a:pPr>
            <a:r>
              <a:rPr lang="nb-NO" altLang="nb-NO" dirty="0">
                <a:ea typeface="ＭＳ Ｐゴシック" panose="020B0600070205080204" pitchFamily="34" charset="-128"/>
              </a:rPr>
              <a:t>Identifiser personens indre følelsestilstand </a:t>
            </a:r>
          </a:p>
          <a:p>
            <a:pPr lvl="1">
              <a:spcBef>
                <a:spcPts val="0"/>
              </a:spcBef>
              <a:spcAft>
                <a:spcPts val="1632"/>
              </a:spcAft>
              <a:buFont typeface="Wingdings" pitchFamily="2" charset="2"/>
              <a:buChar char="§"/>
            </a:pPr>
            <a:r>
              <a:rPr lang="nb-NO" altLang="nb-NO" sz="2800" b="1" dirty="0">
                <a:ea typeface="ＭＳ Ｐゴシック" panose="020B0600070205080204" pitchFamily="34" charset="-128"/>
              </a:rPr>
              <a:t>Valg av følelsesord </a:t>
            </a:r>
          </a:p>
          <a:p>
            <a:pPr marL="385743" indent="-385743">
              <a:spcBef>
                <a:spcPts val="0"/>
              </a:spcBef>
              <a:spcAft>
                <a:spcPts val="1632"/>
              </a:spcAft>
              <a:buFont typeface="+mj-lt"/>
              <a:buAutoNum type="arabicParenR"/>
            </a:pPr>
            <a:r>
              <a:rPr lang="nb-NO" altLang="nb-NO" dirty="0">
                <a:ea typeface="ＭＳ Ｐゴシック" panose="020B0600070205080204" pitchFamily="34" charset="-128"/>
              </a:rPr>
              <a:t>Ta ansvar for eget perspektiv </a:t>
            </a:r>
          </a:p>
          <a:p>
            <a:pPr lvl="1">
              <a:spcBef>
                <a:spcPts val="0"/>
              </a:spcBef>
              <a:spcAft>
                <a:spcPts val="1632"/>
              </a:spcAft>
              <a:buFont typeface="Wingdings" pitchFamily="2" charset="2"/>
              <a:buChar char="§"/>
            </a:pPr>
            <a:r>
              <a:rPr lang="nb-NO" altLang="nb-NO" sz="2800" b="1" dirty="0">
                <a:ea typeface="ＭＳ Ｐゴシック" panose="020B0600070205080204" pitchFamily="34" charset="-128"/>
              </a:rPr>
              <a:t>Tydelighet i perspektivtaking</a:t>
            </a:r>
          </a:p>
          <a:p>
            <a:pPr marL="385743" indent="-385743">
              <a:spcBef>
                <a:spcPts val="0"/>
              </a:spcBef>
              <a:spcAft>
                <a:spcPts val="1632"/>
              </a:spcAft>
              <a:buFont typeface="+mj-lt"/>
              <a:buAutoNum type="arabicParenR"/>
            </a:pPr>
            <a:r>
              <a:rPr lang="nb-NO" altLang="nb-NO" dirty="0">
                <a:ea typeface="ＭＳ Ｐゴシック" panose="020B0600070205080204" pitchFamily="34" charset="-128"/>
              </a:rPr>
              <a:t>Ikke still spørsmål, hverken verbalt eller non-verbalt </a:t>
            </a:r>
          </a:p>
          <a:p>
            <a:pPr lvl="1">
              <a:spcBef>
                <a:spcPts val="0"/>
              </a:spcBef>
              <a:spcAft>
                <a:spcPts val="1632"/>
              </a:spcAft>
              <a:buFont typeface="Wingdings" pitchFamily="2" charset="2"/>
              <a:buChar char="§"/>
            </a:pPr>
            <a:r>
              <a:rPr lang="nb-NO" altLang="nb-NO" sz="2800" b="1" dirty="0">
                <a:ea typeface="ＭＳ Ｐゴシック" panose="020B0600070205080204" pitchFamily="34" charset="-128"/>
              </a:rPr>
              <a:t>Kravløshet</a:t>
            </a:r>
          </a:p>
          <a:p>
            <a:pPr marL="385743" indent="-385743">
              <a:spcBef>
                <a:spcPts val="0"/>
              </a:spcBef>
              <a:spcAft>
                <a:spcPts val="1632"/>
              </a:spcAft>
              <a:buFont typeface="+mj-lt"/>
              <a:buAutoNum type="arabicParenR"/>
            </a:pPr>
            <a:r>
              <a:rPr lang="nb-NO" altLang="nb-NO" dirty="0">
                <a:ea typeface="ＭＳ Ｐゴシック" panose="020B0600070205080204" pitchFamily="34" charset="-128"/>
              </a:rPr>
              <a:t>Sett punktum, både i konkret og overført betydning </a:t>
            </a:r>
          </a:p>
          <a:p>
            <a:pPr lvl="1">
              <a:spcBef>
                <a:spcPts val="0"/>
              </a:spcBef>
              <a:spcAft>
                <a:spcPts val="1632"/>
              </a:spcAft>
              <a:buFont typeface="Wingdings" pitchFamily="2" charset="2"/>
              <a:buChar char="§"/>
            </a:pPr>
            <a:r>
              <a:rPr lang="nb-NO" altLang="nb-NO" sz="2800" b="1" dirty="0">
                <a:ea typeface="ＭＳ Ｐゴシック" panose="020B0600070205080204" pitchFamily="34" charset="-128"/>
              </a:rPr>
              <a:t>Avgrensning</a:t>
            </a:r>
          </a:p>
        </p:txBody>
      </p:sp>
      <p:sp>
        <p:nvSpPr>
          <p:cNvPr id="2" name="Tittel 1">
            <a:extLst>
              <a:ext uri="{FF2B5EF4-FFF2-40B4-BE49-F238E27FC236}">
                <a16:creationId xmlns:a16="http://schemas.microsoft.com/office/drawing/2014/main" id="{D3A019E5-1FF0-04D2-CFE6-4CF7E6D7C5B9}"/>
              </a:ext>
            </a:extLst>
          </p:cNvPr>
          <p:cNvSpPr>
            <a:spLocks noGrp="1"/>
          </p:cNvSpPr>
          <p:nvPr>
            <p:ph type="title" idx="4294967295"/>
          </p:nvPr>
        </p:nvSpPr>
        <p:spPr>
          <a:xfrm>
            <a:off x="-255337" y="236356"/>
            <a:ext cx="6249738" cy="648956"/>
          </a:xfrm>
          <a:solidFill>
            <a:schemeClr val="bg1"/>
          </a:solidFill>
        </p:spPr>
        <p:txBody>
          <a:bodyPr>
            <a:normAutofit/>
          </a:bodyPr>
          <a:lstStyle/>
          <a:p>
            <a:pPr algn="ctr"/>
            <a:r>
              <a:rPr lang="nb-NO" sz="2400" dirty="0">
                <a:solidFill>
                  <a:schemeClr val="accent1">
                    <a:lumMod val="75000"/>
                  </a:schemeClr>
                </a:solidFill>
                <a:latin typeface="+mn-lt"/>
              </a:rPr>
              <a:t>C: Avgrenset bekreftende kommunikasjon</a:t>
            </a:r>
          </a:p>
        </p:txBody>
      </p:sp>
    </p:spTree>
    <p:extLst>
      <p:ext uri="{BB962C8B-B14F-4D97-AF65-F5344CB8AC3E}">
        <p14:creationId xmlns:p14="http://schemas.microsoft.com/office/powerpoint/2010/main" val="41259551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453395"/>
            <a:ext cx="10972800" cy="1143000"/>
          </a:xfrm>
        </p:spPr>
        <p:txBody>
          <a:bodyPr rtlCol="0">
            <a:normAutofit/>
          </a:bodyPr>
          <a:lstStyle/>
          <a:p>
            <a:pPr>
              <a:defRPr/>
            </a:pPr>
            <a:r>
              <a:rPr lang="nb-NO" dirty="0">
                <a:solidFill>
                  <a:srgbClr val="002060"/>
                </a:solidFill>
              </a:rPr>
              <a:t>Sitat: tidligere pasient</a:t>
            </a:r>
          </a:p>
        </p:txBody>
      </p:sp>
      <p:sp>
        <p:nvSpPr>
          <p:cNvPr id="26627" name="Plassholder for innhold 2"/>
          <p:cNvSpPr>
            <a:spLocks noGrp="1"/>
          </p:cNvSpPr>
          <p:nvPr>
            <p:ph sz="quarter" idx="1"/>
          </p:nvPr>
        </p:nvSpPr>
        <p:spPr>
          <a:xfrm>
            <a:off x="609600" y="1412776"/>
            <a:ext cx="10972800" cy="5112568"/>
          </a:xfrm>
        </p:spPr>
        <p:txBody>
          <a:bodyPr>
            <a:normAutofit/>
          </a:bodyPr>
          <a:lstStyle/>
          <a:p>
            <a:pPr marL="0" indent="0">
              <a:buNone/>
            </a:pPr>
            <a:r>
              <a:rPr lang="nb-NO" altLang="nb-NO" sz="3200" i="1" dirty="0"/>
              <a:t>De aksepterte følelsene og så hva jeg sa. Det var ingen som sa at de var feil eller prøvde å ta det bort. </a:t>
            </a:r>
          </a:p>
          <a:p>
            <a:pPr marL="0" indent="0">
              <a:buNone/>
            </a:pPr>
            <a:r>
              <a:rPr lang="nb-NO" altLang="nb-NO" sz="3200" i="1" dirty="0"/>
              <a:t>De validerte hele tiden at det var vondt å ha den følelsen, og da ble jeg jo sett. </a:t>
            </a:r>
          </a:p>
          <a:p>
            <a:pPr marL="0" indent="0">
              <a:buNone/>
            </a:pPr>
            <a:r>
              <a:rPr lang="nb-NO" altLang="nb-NO" sz="3200" i="1" dirty="0"/>
              <a:t>Og det er det jeg mener med respekt, du ser plutselig at de faktisk ser det jeg sier. De så det jeg var i, og prøvde ikke å bagatellisere. </a:t>
            </a:r>
          </a:p>
          <a:p>
            <a:pPr marL="0" indent="0">
              <a:buNone/>
            </a:pPr>
            <a:r>
              <a:rPr lang="nb-NO" altLang="nb-NO" sz="3200" i="1" dirty="0"/>
              <a:t>Og det var så godt for da trengte jeg ikke så mye </a:t>
            </a:r>
            <a:r>
              <a:rPr lang="nb-NO" altLang="nb-NO" sz="3200" i="1"/>
              <a:t>dramatikk heller.</a:t>
            </a:r>
            <a:endParaRPr lang="nb-NO" altLang="nb-NO" sz="3200" i="1" dirty="0"/>
          </a:p>
          <a:p>
            <a:pPr eaLnBrk="1" hangingPunct="1"/>
            <a:endParaRPr lang="nb-NO" altLang="nb-NO" sz="2000" dirty="0"/>
          </a:p>
        </p:txBody>
      </p:sp>
    </p:spTree>
    <p:extLst>
      <p:ext uri="{BB962C8B-B14F-4D97-AF65-F5344CB8AC3E}">
        <p14:creationId xmlns:p14="http://schemas.microsoft.com/office/powerpoint/2010/main" val="383894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10AC76-BAB9-3D44-BFF2-32C909E127C0}"/>
              </a:ext>
            </a:extLst>
          </p:cNvPr>
          <p:cNvSpPr>
            <a:spLocks noGrp="1"/>
          </p:cNvSpPr>
          <p:nvPr>
            <p:ph type="title"/>
          </p:nvPr>
        </p:nvSpPr>
        <p:spPr>
          <a:xfrm>
            <a:off x="609600" y="429320"/>
            <a:ext cx="10515600" cy="1325563"/>
          </a:xfrm>
        </p:spPr>
        <p:txBody>
          <a:bodyPr/>
          <a:lstStyle/>
          <a:p>
            <a:pPr algn="ctr"/>
            <a:r>
              <a:rPr lang="nb-NO" sz="4400" b="1" dirty="0">
                <a:solidFill>
                  <a:srgbClr val="002060"/>
                </a:solidFill>
                <a:latin typeface="+mn-lt"/>
              </a:rPr>
              <a:t>En hårete ambisjon</a:t>
            </a:r>
          </a:p>
        </p:txBody>
      </p:sp>
      <p:sp>
        <p:nvSpPr>
          <p:cNvPr id="4" name="TekstSylinder 3">
            <a:extLst>
              <a:ext uri="{FF2B5EF4-FFF2-40B4-BE49-F238E27FC236}">
                <a16:creationId xmlns:a16="http://schemas.microsoft.com/office/drawing/2014/main" id="{E0511E6A-72C2-1F48-9DA4-128EE140A065}"/>
              </a:ext>
            </a:extLst>
          </p:cNvPr>
          <p:cNvSpPr txBox="1"/>
          <p:nvPr/>
        </p:nvSpPr>
        <p:spPr>
          <a:xfrm>
            <a:off x="431800" y="1876593"/>
            <a:ext cx="11582400" cy="4065344"/>
          </a:xfrm>
          <a:prstGeom prst="rect">
            <a:avLst/>
          </a:prstGeom>
          <a:noFill/>
        </p:spPr>
        <p:txBody>
          <a:bodyPr wrap="square">
            <a:spAutoFit/>
          </a:bodyPr>
          <a:lstStyle/>
          <a:p>
            <a:pPr>
              <a:lnSpc>
                <a:spcPct val="107000"/>
              </a:lnSpc>
              <a:spcAft>
                <a:spcPts val="800"/>
              </a:spcAft>
            </a:pPr>
            <a:r>
              <a:rPr lang="nb-NO" sz="3200" b="1" dirty="0">
                <a:effectLst/>
                <a:latin typeface="Calibri" panose="020F0502020204030204" pitchFamily="34" charset="0"/>
                <a:ea typeface="Calibri" panose="020F0502020204030204" pitchFamily="34" charset="0"/>
                <a:cs typeface="Arial" panose="020B0604020202020204" pitchFamily="34" charset="0"/>
              </a:rPr>
              <a:t>Etter denne lille timen skal alle ha kjennskap til;</a:t>
            </a:r>
          </a:p>
          <a:p>
            <a:pPr marL="792480" indent="-342900">
              <a:lnSpc>
                <a:spcPct val="107000"/>
              </a:lnSpc>
              <a:spcAft>
                <a:spcPts val="800"/>
              </a:spcAft>
              <a:buFont typeface="Arial" panose="020B0604020202020204" pitchFamily="34" charset="0"/>
              <a:buChar char="•"/>
            </a:pPr>
            <a:r>
              <a:rPr lang="nb-NO" sz="3200" i="1" dirty="0">
                <a:effectLst/>
                <a:latin typeface="Calibri" panose="020F0502020204030204" pitchFamily="34" charset="0"/>
                <a:ea typeface="Calibri" panose="020F0502020204030204" pitchFamily="34" charset="0"/>
                <a:cs typeface="Arial" panose="020B0604020202020204" pitchFamily="34" charset="0"/>
              </a:rPr>
              <a:t>KYR - den primære samhandlingsstrategien i BET – en strategi som både informerer miljøterapi og individualterapi </a:t>
            </a:r>
          </a:p>
          <a:p>
            <a:pPr marL="792480" indent="-342900">
              <a:lnSpc>
                <a:spcPct val="107000"/>
              </a:lnSpc>
              <a:spcAft>
                <a:spcPts val="800"/>
              </a:spcAft>
              <a:buFont typeface="Arial" panose="020B0604020202020204" pitchFamily="34" charset="0"/>
              <a:buChar char="•"/>
            </a:pPr>
            <a:r>
              <a:rPr lang="nb-NO" sz="3200" i="1" dirty="0">
                <a:latin typeface="Calibri" panose="020F0502020204030204" pitchFamily="34" charset="0"/>
                <a:ea typeface="Calibri" panose="020F0502020204030204" pitchFamily="34" charset="0"/>
                <a:cs typeface="Arial" panose="020B0604020202020204" pitchFamily="34" charset="0"/>
              </a:rPr>
              <a:t>S</a:t>
            </a:r>
            <a:r>
              <a:rPr lang="nb-NO" sz="3200" i="1" dirty="0">
                <a:effectLst/>
                <a:latin typeface="Calibri" panose="020F0502020204030204" pitchFamily="34" charset="0"/>
                <a:ea typeface="Calibri" panose="020F0502020204030204" pitchFamily="34" charset="0"/>
                <a:cs typeface="Arial" panose="020B0604020202020204" pitchFamily="34" charset="0"/>
              </a:rPr>
              <a:t>trukturer for å sikre felles holdning som også forvaltes som definerte kliniske ferdigheter</a:t>
            </a:r>
          </a:p>
          <a:p>
            <a:pPr marL="792480" indent="-342900">
              <a:lnSpc>
                <a:spcPct val="107000"/>
              </a:lnSpc>
              <a:spcAft>
                <a:spcPts val="800"/>
              </a:spcAft>
              <a:buFont typeface="Arial" panose="020B0604020202020204" pitchFamily="34" charset="0"/>
              <a:buChar char="•"/>
            </a:pPr>
            <a:r>
              <a:rPr lang="nb-NO" sz="3200" i="1" dirty="0">
                <a:latin typeface="Calibri" panose="020F0502020204030204" pitchFamily="34" charset="0"/>
                <a:ea typeface="Calibri" panose="020F0502020204030204" pitchFamily="34" charset="0"/>
                <a:cs typeface="Arial" panose="020B0604020202020204" pitchFamily="34" charset="0"/>
              </a:rPr>
              <a:t>...og </a:t>
            </a:r>
            <a:r>
              <a:rPr lang="nb-NO" sz="3200" i="1" dirty="0">
                <a:effectLst/>
                <a:latin typeface="Calibri" panose="020F0502020204030204" pitchFamily="34" charset="0"/>
                <a:ea typeface="Calibri" panose="020F0502020204030204" pitchFamily="34" charset="0"/>
                <a:cs typeface="Arial" panose="020B0604020202020204" pitchFamily="34" charset="0"/>
              </a:rPr>
              <a:t>inspirasjon til å jobbe med implementering som bygger på kjente pedagogiske prinsipper. </a:t>
            </a:r>
            <a:endParaRPr lang="nb-NO"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2082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4FA4DD-2D61-AEF7-3244-4FD9452D89BF}"/>
              </a:ext>
            </a:extLst>
          </p:cNvPr>
          <p:cNvSpPr>
            <a:spLocks noGrp="1"/>
          </p:cNvSpPr>
          <p:nvPr>
            <p:ph type="title"/>
          </p:nvPr>
        </p:nvSpPr>
        <p:spPr>
          <a:xfrm>
            <a:off x="519793" y="871390"/>
            <a:ext cx="11022874" cy="1325563"/>
          </a:xfrm>
        </p:spPr>
        <p:txBody>
          <a:bodyPr>
            <a:noAutofit/>
          </a:bodyPr>
          <a:lstStyle/>
          <a:p>
            <a:r>
              <a:rPr lang="nb-NO" sz="4800" b="1" dirty="0">
                <a:solidFill>
                  <a:srgbClr val="002060"/>
                </a:solidFill>
                <a:latin typeface="+mn-lt"/>
              </a:rPr>
              <a:t>Summing, to og to</a:t>
            </a:r>
            <a:br>
              <a:rPr lang="nb-NO" sz="4800" b="1" dirty="0">
                <a:solidFill>
                  <a:srgbClr val="002060"/>
                </a:solidFill>
                <a:latin typeface="+mn-lt"/>
              </a:rPr>
            </a:br>
            <a:r>
              <a:rPr lang="nb-NO" sz="4800" b="1" dirty="0">
                <a:solidFill>
                  <a:srgbClr val="002060"/>
                </a:solidFill>
                <a:latin typeface="+mn-lt"/>
              </a:rPr>
              <a:t>2 min</a:t>
            </a:r>
          </a:p>
        </p:txBody>
      </p:sp>
      <p:sp>
        <p:nvSpPr>
          <p:cNvPr id="3" name="Plassholder for innhold 2">
            <a:extLst>
              <a:ext uri="{FF2B5EF4-FFF2-40B4-BE49-F238E27FC236}">
                <a16:creationId xmlns:a16="http://schemas.microsoft.com/office/drawing/2014/main" id="{472E7F3B-0565-8E0E-8E30-CC694FFC6FF7}"/>
              </a:ext>
            </a:extLst>
          </p:cNvPr>
          <p:cNvSpPr>
            <a:spLocks noGrp="1"/>
          </p:cNvSpPr>
          <p:nvPr>
            <p:ph idx="1"/>
          </p:nvPr>
        </p:nvSpPr>
        <p:spPr>
          <a:xfrm>
            <a:off x="519793" y="2266228"/>
            <a:ext cx="11152414" cy="4351338"/>
          </a:xfrm>
        </p:spPr>
        <p:txBody>
          <a:bodyPr>
            <a:normAutofit/>
          </a:bodyPr>
          <a:lstStyle/>
          <a:p>
            <a:pPr lvl="0">
              <a:spcAft>
                <a:spcPts val="3000"/>
              </a:spcAft>
              <a:buClr>
                <a:srgbClr val="0070C0"/>
              </a:buClr>
              <a:buFont typeface="Wingdings" pitchFamily="2" charset="2"/>
              <a:buChar char="Ø"/>
            </a:pPr>
            <a:r>
              <a:rPr lang="nb-NO" sz="3600" dirty="0"/>
              <a:t>Hva sitter dere igjen med etter en snau time om BET?</a:t>
            </a:r>
          </a:p>
          <a:p>
            <a:pPr lvl="0">
              <a:spcAft>
                <a:spcPts val="3000"/>
              </a:spcAft>
              <a:buClr>
                <a:srgbClr val="0070C0"/>
              </a:buClr>
              <a:buFont typeface="Wingdings" pitchFamily="2" charset="2"/>
              <a:buChar char="Ø"/>
            </a:pPr>
            <a:r>
              <a:rPr lang="nb-NO" sz="3600" dirty="0"/>
              <a:t>Tenker dere at dette er en tilnærming som vil kunne være nyttig for dere som fagpersoner?</a:t>
            </a:r>
          </a:p>
          <a:p>
            <a:pPr lvl="0">
              <a:spcAft>
                <a:spcPts val="3000"/>
              </a:spcAft>
              <a:buClr>
                <a:srgbClr val="0070C0"/>
              </a:buClr>
              <a:buFont typeface="Wingdings" pitchFamily="2" charset="2"/>
              <a:buChar char="Ø"/>
            </a:pPr>
            <a:r>
              <a:rPr lang="nb-NO" sz="3600" dirty="0"/>
              <a:t>Og/eller et nyttig supplement der du jobber?</a:t>
            </a:r>
          </a:p>
        </p:txBody>
      </p:sp>
    </p:spTree>
    <p:extLst>
      <p:ext uri="{BB962C8B-B14F-4D97-AF65-F5344CB8AC3E}">
        <p14:creationId xmlns:p14="http://schemas.microsoft.com/office/powerpoint/2010/main" val="2272965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11">
            <a:extLst>
              <a:ext uri="{FF2B5EF4-FFF2-40B4-BE49-F238E27FC236}">
                <a16:creationId xmlns:a16="http://schemas.microsoft.com/office/drawing/2014/main" id="{C602DF91-7509-1E49-B232-B5A26D474565}"/>
              </a:ext>
            </a:extLst>
          </p:cNvPr>
          <p:cNvSpPr>
            <a:spLocks noGrp="1" noChangeArrowheads="1"/>
          </p:cNvSpPr>
          <p:nvPr>
            <p:ph type="title"/>
          </p:nvPr>
        </p:nvSpPr>
        <p:spPr>
          <a:xfrm>
            <a:off x="1047951" y="331449"/>
            <a:ext cx="9539087" cy="559312"/>
          </a:xfrm>
          <a:solidFill>
            <a:schemeClr val="bg1">
              <a:alpha val="0"/>
            </a:schemeClr>
          </a:solidFill>
          <a:ln>
            <a:solidFill>
              <a:schemeClr val="bg1">
                <a:alpha val="98038"/>
              </a:schemeClr>
            </a:solidFill>
            <a:miter lim="800000"/>
            <a:headEnd/>
            <a:tailEnd/>
          </a:ln>
        </p:spPr>
        <p:txBody>
          <a:bodyPr vert="horz" lIns="64292" tIns="32146" rIns="64292" bIns="32146" rtlCol="0" anchor="ctr">
            <a:noAutofit/>
          </a:bodyPr>
          <a:lstStyle/>
          <a:p>
            <a:pPr algn="r" eaLnBrk="1" hangingPunct="1"/>
            <a:r>
              <a:rPr lang="nb-NO" altLang="nb-NO" sz="3200" b="1" dirty="0">
                <a:solidFill>
                  <a:srgbClr val="0D418D"/>
                </a:solidFill>
                <a:latin typeface="+mn-lt"/>
                <a:ea typeface="ＭＳ Ｐゴシック" panose="020B0600070205080204" pitchFamily="34" charset="-128"/>
              </a:rPr>
              <a:t>BET – å la ansvaret ligge hos pasienten gjennom </a:t>
            </a:r>
            <a:r>
              <a:rPr lang="nb-NO" altLang="nb-NO" sz="3200" b="1" dirty="0">
                <a:solidFill>
                  <a:srgbClr val="0D418D"/>
                </a:solidFill>
                <a:latin typeface="+mn-lt"/>
                <a:ea typeface="ＭＳ Ｐゴシック" panose="020B0600070205080204" pitchFamily="34" charset="-128"/>
                <a:sym typeface="Wingdings" pitchFamily="2" charset="2"/>
              </a:rPr>
              <a:t>5 faser</a:t>
            </a:r>
          </a:p>
        </p:txBody>
      </p:sp>
      <p:sp>
        <p:nvSpPr>
          <p:cNvPr id="75791" name="Plassholder for bunntekst 16">
            <a:extLst>
              <a:ext uri="{FF2B5EF4-FFF2-40B4-BE49-F238E27FC236}">
                <a16:creationId xmlns:a16="http://schemas.microsoft.com/office/drawing/2014/main" id="{5FEC4BAB-9120-A54C-AF4C-CB7CDF408F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spcBef>
                <a:spcPct val="20000"/>
              </a:spcBef>
              <a:buClr>
                <a:srgbClr val="5599EE"/>
              </a:buClr>
              <a:buFont typeface="Arial" panose="020B0604020202020204" pitchFamily="34" charset="0"/>
              <a:buChar char="•"/>
              <a:defRPr sz="3235">
                <a:solidFill>
                  <a:schemeClr val="tx1"/>
                </a:solidFill>
                <a:latin typeface="Cambria" panose="02040503050406030204" pitchFamily="18" charset="0"/>
                <a:ea typeface="ＭＳ Ｐゴシック" panose="020B0600070205080204" pitchFamily="34" charset="-128"/>
              </a:defRPr>
            </a:lvl1pPr>
            <a:lvl2pPr marL="26673589" indent="-26352086">
              <a:spcBef>
                <a:spcPct val="20000"/>
              </a:spcBef>
              <a:buClr>
                <a:srgbClr val="5599EE"/>
              </a:buClr>
              <a:buFont typeface="Arial" panose="020B0604020202020204" pitchFamily="34" charset="0"/>
              <a:buChar char="–"/>
              <a:defRPr sz="2813">
                <a:solidFill>
                  <a:schemeClr val="tx1"/>
                </a:solidFill>
                <a:latin typeface="Cambria" panose="02040503050406030204" pitchFamily="18" charset="0"/>
                <a:ea typeface="ＭＳ Ｐゴシック" panose="020B0600070205080204" pitchFamily="34" charset="-128"/>
              </a:defRPr>
            </a:lvl2pPr>
            <a:lvl3pPr marL="1142006" indent="-227731">
              <a:spcBef>
                <a:spcPct val="20000"/>
              </a:spcBef>
              <a:buClr>
                <a:srgbClr val="5599EE"/>
              </a:buClr>
              <a:buFont typeface="Arial" panose="020B0604020202020204" pitchFamily="34" charset="0"/>
              <a:buChar char="•"/>
              <a:defRPr sz="2391">
                <a:solidFill>
                  <a:schemeClr val="tx1"/>
                </a:solidFill>
                <a:latin typeface="Cambria" panose="02040503050406030204" pitchFamily="18" charset="0"/>
                <a:ea typeface="ＭＳ Ｐゴシック" panose="020B0600070205080204" pitchFamily="34" charset="-128"/>
              </a:defRPr>
            </a:lvl3pPr>
            <a:lvl4pPr marL="1599701" indent="-227731">
              <a:spcBef>
                <a:spcPct val="20000"/>
              </a:spcBef>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4pPr>
            <a:lvl5pPr marL="2056280" indent="-227731">
              <a:spcBef>
                <a:spcPct val="20000"/>
              </a:spcBef>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5pPr>
            <a:lvl6pPr marL="2377783"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6pPr>
            <a:lvl7pPr marL="2699286"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7pPr>
            <a:lvl8pPr marL="3020789"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8pPr>
            <a:lvl9pPr marL="3342292"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9pPr>
          </a:lstStyle>
          <a:p>
            <a:pPr algn="ctr">
              <a:spcBef>
                <a:spcPct val="0"/>
              </a:spcBef>
              <a:buClrTx/>
              <a:buFontTx/>
              <a:buNone/>
            </a:pPr>
            <a:r>
              <a:rPr lang="nb-NO" altLang="nb-NO" sz="1266">
                <a:latin typeface="Arial" panose="020B0604020202020204" pitchFamily="34" charset="0"/>
              </a:rPr>
              <a:t>Basal Eksponeringsterapi</a:t>
            </a:r>
          </a:p>
        </p:txBody>
      </p:sp>
      <p:sp>
        <p:nvSpPr>
          <p:cNvPr id="75790" name="Plassholder for lysbildenummer 15">
            <a:extLst>
              <a:ext uri="{FF2B5EF4-FFF2-40B4-BE49-F238E27FC236}">
                <a16:creationId xmlns:a16="http://schemas.microsoft.com/office/drawing/2014/main" id="{E3BF5DA2-CB7E-9742-B507-E7C869DA62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599EE"/>
              </a:buClr>
              <a:buFont typeface="Arial" panose="020B0604020202020204" pitchFamily="34" charset="0"/>
              <a:buChar char="•"/>
              <a:defRPr sz="3235">
                <a:solidFill>
                  <a:schemeClr val="tx1"/>
                </a:solidFill>
                <a:latin typeface="Cambria" panose="02040503050406030204" pitchFamily="18" charset="0"/>
                <a:ea typeface="ＭＳ Ｐゴシック" panose="020B0600070205080204" pitchFamily="34" charset="-128"/>
              </a:defRPr>
            </a:lvl1pPr>
            <a:lvl2pPr marL="26673589" indent="-26352086">
              <a:spcBef>
                <a:spcPct val="20000"/>
              </a:spcBef>
              <a:buClr>
                <a:srgbClr val="5599EE"/>
              </a:buClr>
              <a:buFont typeface="Arial" panose="020B0604020202020204" pitchFamily="34" charset="0"/>
              <a:buChar char="–"/>
              <a:defRPr sz="2813">
                <a:solidFill>
                  <a:schemeClr val="tx1"/>
                </a:solidFill>
                <a:latin typeface="Cambria" panose="02040503050406030204" pitchFamily="18" charset="0"/>
                <a:ea typeface="ＭＳ Ｐゴシック" panose="020B0600070205080204" pitchFamily="34" charset="-128"/>
              </a:defRPr>
            </a:lvl2pPr>
            <a:lvl3pPr marL="1142006" indent="-227731">
              <a:spcBef>
                <a:spcPct val="20000"/>
              </a:spcBef>
              <a:buClr>
                <a:srgbClr val="5599EE"/>
              </a:buClr>
              <a:buFont typeface="Arial" panose="020B0604020202020204" pitchFamily="34" charset="0"/>
              <a:buChar char="•"/>
              <a:defRPr sz="2391">
                <a:solidFill>
                  <a:schemeClr val="tx1"/>
                </a:solidFill>
                <a:latin typeface="Cambria" panose="02040503050406030204" pitchFamily="18" charset="0"/>
                <a:ea typeface="ＭＳ Ｐゴシック" panose="020B0600070205080204" pitchFamily="34" charset="-128"/>
              </a:defRPr>
            </a:lvl3pPr>
            <a:lvl4pPr marL="1599701" indent="-227731">
              <a:spcBef>
                <a:spcPct val="20000"/>
              </a:spcBef>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4pPr>
            <a:lvl5pPr marL="2056280" indent="-227731">
              <a:spcBef>
                <a:spcPct val="20000"/>
              </a:spcBef>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5pPr>
            <a:lvl6pPr marL="2377783"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6pPr>
            <a:lvl7pPr marL="2699286"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7pPr>
            <a:lvl8pPr marL="3020789"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8pPr>
            <a:lvl9pPr marL="3342292" indent="-227731" eaLnBrk="0" fontAlgn="base" hangingPunct="0">
              <a:spcBef>
                <a:spcPct val="20000"/>
              </a:spcBef>
              <a:spcAft>
                <a:spcPct val="0"/>
              </a:spcAft>
              <a:buClr>
                <a:srgbClr val="5599EE"/>
              </a:buClr>
              <a:buFont typeface="Arial" panose="020B0604020202020204" pitchFamily="34" charset="0"/>
              <a:buChar char="»"/>
              <a:defRPr sz="1969">
                <a:solidFill>
                  <a:schemeClr val="tx1"/>
                </a:solidFill>
                <a:latin typeface="Cambria" panose="02040503050406030204" pitchFamily="18" charset="0"/>
                <a:ea typeface="ＭＳ Ｐゴシック" panose="020B0600070205080204" pitchFamily="34" charset="-128"/>
              </a:defRPr>
            </a:lvl9pPr>
          </a:lstStyle>
          <a:p>
            <a:pPr>
              <a:spcBef>
                <a:spcPct val="0"/>
              </a:spcBef>
              <a:buClrTx/>
              <a:buFontTx/>
              <a:buNone/>
            </a:pPr>
            <a:fld id="{49047EB7-F95D-464D-B8A6-DD2533D89F2B}" type="slidenum">
              <a:rPr lang="nb-NO" altLang="nb-NO" sz="1195">
                <a:solidFill>
                  <a:srgbClr val="898989"/>
                </a:solidFill>
                <a:latin typeface="Verdana" panose="020B0604030504040204" pitchFamily="34" charset="0"/>
              </a:rPr>
              <a:pPr>
                <a:spcBef>
                  <a:spcPct val="0"/>
                </a:spcBef>
                <a:buClrTx/>
                <a:buFontTx/>
                <a:buNone/>
              </a:pPr>
              <a:t>31</a:t>
            </a:fld>
            <a:endParaRPr lang="nb-NO" altLang="nb-NO" sz="1195">
              <a:latin typeface="Times" pitchFamily="2" charset="0"/>
            </a:endParaRPr>
          </a:p>
        </p:txBody>
      </p:sp>
      <p:sp>
        <p:nvSpPr>
          <p:cNvPr id="75778" name="Text Box 14">
            <a:extLst>
              <a:ext uri="{FF2B5EF4-FFF2-40B4-BE49-F238E27FC236}">
                <a16:creationId xmlns:a16="http://schemas.microsoft.com/office/drawing/2014/main" id="{60164A70-4238-7142-BEEF-B0A740C647E8}"/>
              </a:ext>
            </a:extLst>
          </p:cNvPr>
          <p:cNvSpPr txBox="1">
            <a:spLocks noChangeArrowheads="1"/>
          </p:cNvSpPr>
          <p:nvPr/>
        </p:nvSpPr>
        <p:spPr bwMode="auto">
          <a:xfrm>
            <a:off x="3924059" y="4529206"/>
            <a:ext cx="5905717" cy="3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50000"/>
              </a:spcBef>
              <a:buClr>
                <a:srgbClr val="86B1DB"/>
              </a:buClr>
              <a:buFontTx/>
              <a:buNone/>
            </a:pPr>
            <a:r>
              <a:rPr lang="nb-NO" altLang="nb-NO" sz="1406" b="1">
                <a:solidFill>
                  <a:srgbClr val="376092"/>
                </a:solidFill>
                <a:latin typeface="Arial" panose="020B0604020202020204" pitchFamily="34" charset="0"/>
              </a:rPr>
              <a:t>Utforskning av unnvikelse og unnvikelsesmønstre</a:t>
            </a:r>
          </a:p>
        </p:txBody>
      </p:sp>
      <p:sp>
        <p:nvSpPr>
          <p:cNvPr id="75779" name="Text Box 15">
            <a:extLst>
              <a:ext uri="{FF2B5EF4-FFF2-40B4-BE49-F238E27FC236}">
                <a16:creationId xmlns:a16="http://schemas.microsoft.com/office/drawing/2014/main" id="{48A7F6B2-54DD-E747-AE06-77CCD5763D41}"/>
              </a:ext>
            </a:extLst>
          </p:cNvPr>
          <p:cNvSpPr txBox="1">
            <a:spLocks noChangeArrowheads="1"/>
          </p:cNvSpPr>
          <p:nvPr/>
        </p:nvSpPr>
        <p:spPr bwMode="auto">
          <a:xfrm>
            <a:off x="2908141" y="5271607"/>
            <a:ext cx="6921634" cy="3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50000"/>
              </a:spcBef>
              <a:buClr>
                <a:srgbClr val="86B1DB"/>
              </a:buClr>
              <a:buFontTx/>
              <a:buNone/>
            </a:pPr>
            <a:r>
              <a:rPr lang="nb-NO" altLang="nb-NO" sz="1406" b="1">
                <a:solidFill>
                  <a:srgbClr val="376092"/>
                </a:solidFill>
                <a:latin typeface="Arial" panose="020B0604020202020204" pitchFamily="34" charset="0"/>
              </a:rPr>
              <a:t>Kunnskap om BET, forpliktelse ift utforskning og eksponering</a:t>
            </a:r>
          </a:p>
        </p:txBody>
      </p:sp>
      <p:sp>
        <p:nvSpPr>
          <p:cNvPr id="16413" name="Text Box 29">
            <a:extLst>
              <a:ext uri="{FF2B5EF4-FFF2-40B4-BE49-F238E27FC236}">
                <a16:creationId xmlns:a16="http://schemas.microsoft.com/office/drawing/2014/main" id="{7ADA5D1D-33A1-FC46-A6CB-5452881B0205}"/>
              </a:ext>
            </a:extLst>
          </p:cNvPr>
          <p:cNvSpPr txBox="1">
            <a:spLocks noChangeArrowheads="1"/>
          </p:cNvSpPr>
          <p:nvPr/>
        </p:nvSpPr>
        <p:spPr bwMode="auto">
          <a:xfrm>
            <a:off x="6121119" y="3121434"/>
            <a:ext cx="4166377" cy="308670"/>
          </a:xfrm>
          <a:prstGeom prst="rect">
            <a:avLst/>
          </a:prstGeom>
          <a:noFill/>
          <a:ln w="9525">
            <a:noFill/>
            <a:miter lim="800000"/>
            <a:headEnd/>
            <a:tailEnd/>
          </a:ln>
          <a:effectLst/>
        </p:spPr>
        <p:txBody>
          <a:bodyPr lIns="91436" tIns="45718" rIns="91436" bIns="45718">
            <a:spAutoFit/>
          </a:bodyPr>
          <a:lstStyle/>
          <a:p>
            <a:pPr eaLnBrk="1" hangingPunct="1">
              <a:spcBef>
                <a:spcPct val="50000"/>
              </a:spcBef>
              <a:buClr>
                <a:srgbClr val="86B1DB"/>
              </a:buClr>
              <a:defRPr/>
            </a:pPr>
            <a:r>
              <a:rPr lang="nb-NO" sz="1406" b="1" dirty="0">
                <a:solidFill>
                  <a:srgbClr val="1F497D"/>
                </a:solidFill>
                <a:effectLst>
                  <a:outerShdw blurRad="38100" dist="38100" dir="2700000" algn="tl">
                    <a:srgbClr val="DDDDDD"/>
                  </a:outerShdw>
                </a:effectLst>
                <a:latin typeface="Verdana" charset="0"/>
                <a:ea typeface="ＭＳ Ｐゴシック" charset="-128"/>
                <a:cs typeface="ＭＳ Ｐゴシック" charset="-128"/>
              </a:rPr>
              <a:t>Selveksponering</a:t>
            </a:r>
            <a:r>
              <a:rPr lang="nb-NO" sz="1406" b="1" dirty="0">
                <a:solidFill>
                  <a:srgbClr val="1F497D"/>
                </a:solidFill>
                <a:latin typeface="Verdana" charset="0"/>
                <a:ea typeface="ＭＳ Ｐゴシック" charset="-128"/>
                <a:cs typeface="ＭＳ Ｐゴシック" charset="-128"/>
              </a:rPr>
              <a:t> og bemyndigelse</a:t>
            </a:r>
          </a:p>
        </p:txBody>
      </p:sp>
      <p:sp>
        <p:nvSpPr>
          <p:cNvPr id="75781" name="Text Box 33">
            <a:extLst>
              <a:ext uri="{FF2B5EF4-FFF2-40B4-BE49-F238E27FC236}">
                <a16:creationId xmlns:a16="http://schemas.microsoft.com/office/drawing/2014/main" id="{97BF5F56-75FE-E849-B3BC-042786440D51}"/>
              </a:ext>
            </a:extLst>
          </p:cNvPr>
          <p:cNvSpPr txBox="1">
            <a:spLocks noChangeArrowheads="1"/>
          </p:cNvSpPr>
          <p:nvPr/>
        </p:nvSpPr>
        <p:spPr bwMode="auto">
          <a:xfrm>
            <a:off x="4864061" y="3822529"/>
            <a:ext cx="5270490" cy="3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50000"/>
              </a:spcBef>
              <a:buClr>
                <a:srgbClr val="86B1DB"/>
              </a:buClr>
              <a:buFontTx/>
              <a:buNone/>
            </a:pPr>
            <a:r>
              <a:rPr lang="nb-NO" altLang="nb-NO" sz="1406" b="1">
                <a:solidFill>
                  <a:srgbClr val="376092"/>
                </a:solidFill>
                <a:latin typeface="Arial" panose="020B0604020202020204" pitchFamily="34" charset="0"/>
              </a:rPr>
              <a:t>Eksponering for eksistensiell katastrofeangst</a:t>
            </a:r>
          </a:p>
        </p:txBody>
      </p:sp>
      <p:sp>
        <p:nvSpPr>
          <p:cNvPr id="75782" name="Text Box 15">
            <a:extLst>
              <a:ext uri="{FF2B5EF4-FFF2-40B4-BE49-F238E27FC236}">
                <a16:creationId xmlns:a16="http://schemas.microsoft.com/office/drawing/2014/main" id="{E798295B-ABA0-2B46-8762-52473AFE7E70}"/>
              </a:ext>
            </a:extLst>
          </p:cNvPr>
          <p:cNvSpPr txBox="1">
            <a:spLocks noChangeArrowheads="1"/>
          </p:cNvSpPr>
          <p:nvPr/>
        </p:nvSpPr>
        <p:spPr bwMode="auto">
          <a:xfrm>
            <a:off x="2121085" y="5981632"/>
            <a:ext cx="7784606" cy="39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lr>
                <a:srgbClr val="5599EE"/>
              </a:buClr>
              <a:buFont typeface="Arial" panose="020B0604020202020204" pitchFamily="34" charset="0"/>
              <a:buChar char="•"/>
              <a:defRPr sz="4600">
                <a:solidFill>
                  <a:schemeClr val="tx1"/>
                </a:solidFill>
                <a:latin typeface="Cambria" panose="02040503050406030204" pitchFamily="18" charset="0"/>
                <a:ea typeface="ＭＳ Ｐゴシック" panose="020B0600070205080204" pitchFamily="34" charset="-128"/>
              </a:defRPr>
            </a:lvl1pPr>
            <a:lvl2pPr marL="37931725" indent="-37474525">
              <a:spcBef>
                <a:spcPct val="20000"/>
              </a:spcBef>
              <a:buClr>
                <a:srgbClr val="5599EE"/>
              </a:buClr>
              <a:buFont typeface="Arial" panose="020B0604020202020204" pitchFamily="34" charset="0"/>
              <a:buChar char="–"/>
              <a:defRPr sz="4000">
                <a:solidFill>
                  <a:schemeClr val="tx1"/>
                </a:solidFill>
                <a:latin typeface="Cambria" panose="02040503050406030204" pitchFamily="18" charset="0"/>
                <a:ea typeface="ＭＳ Ｐゴシック" panose="020B0600070205080204" pitchFamily="34" charset="-128"/>
              </a:defRPr>
            </a:lvl2pPr>
            <a:lvl3pPr marL="1624013" indent="-323850">
              <a:spcBef>
                <a:spcPct val="20000"/>
              </a:spcBef>
              <a:buClr>
                <a:srgbClr val="5599EE"/>
              </a:buClr>
              <a:buFont typeface="Arial" panose="020B0604020202020204" pitchFamily="34" charset="0"/>
              <a:buChar char="•"/>
              <a:defRPr sz="3400">
                <a:solidFill>
                  <a:schemeClr val="tx1"/>
                </a:solidFill>
                <a:latin typeface="Cambria" panose="02040503050406030204" pitchFamily="18" charset="0"/>
                <a:ea typeface="ＭＳ Ｐゴシック" panose="020B0600070205080204" pitchFamily="34" charset="-128"/>
              </a:defRPr>
            </a:lvl3pPr>
            <a:lvl4pPr marL="2274888"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4pPr>
            <a:lvl5pPr marL="2924175" indent="-3238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5pPr>
            <a:lvl6pPr marL="33813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6pPr>
            <a:lvl7pPr marL="38385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7pPr>
            <a:lvl8pPr marL="42957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8pPr>
            <a:lvl9pPr marL="4752975" indent="-323850" eaLnBrk="0" fontAlgn="base" hangingPunct="0">
              <a:spcBef>
                <a:spcPct val="20000"/>
              </a:spcBef>
              <a:spcAft>
                <a:spcPct val="0"/>
              </a:spcAft>
              <a:buClr>
                <a:srgbClr val="5599EE"/>
              </a:buClr>
              <a:buFont typeface="Arial" panose="020B0604020202020204" pitchFamily="34" charset="0"/>
              <a:buChar char="»"/>
              <a:defRPr sz="2800">
                <a:solidFill>
                  <a:schemeClr val="tx1"/>
                </a:solidFill>
                <a:latin typeface="Cambria" panose="02040503050406030204" pitchFamily="18" charset="0"/>
                <a:ea typeface="ＭＳ Ｐゴシック" panose="020B0600070205080204" pitchFamily="34" charset="-128"/>
              </a:defRPr>
            </a:lvl9pPr>
          </a:lstStyle>
          <a:p>
            <a:pPr eaLnBrk="1" hangingPunct="1">
              <a:spcBef>
                <a:spcPct val="50000"/>
              </a:spcBef>
              <a:buClr>
                <a:srgbClr val="86B1DB"/>
              </a:buClr>
              <a:buFontTx/>
              <a:buNone/>
            </a:pPr>
            <a:r>
              <a:rPr lang="nb-NO" altLang="nb-NO" sz="1969" b="1">
                <a:solidFill>
                  <a:srgbClr val="1F497D"/>
                </a:solidFill>
                <a:latin typeface="Arial" panose="020B0604020202020204" pitchFamily="34" charset="0"/>
              </a:rPr>
              <a:t>Avlæring av atferdsforstyrrelser, normalisering av samhandling</a:t>
            </a:r>
          </a:p>
        </p:txBody>
      </p:sp>
      <p:sp>
        <p:nvSpPr>
          <p:cNvPr id="29" name="Pil høyre 28">
            <a:extLst>
              <a:ext uri="{FF2B5EF4-FFF2-40B4-BE49-F238E27FC236}">
                <a16:creationId xmlns:a16="http://schemas.microsoft.com/office/drawing/2014/main" id="{6FFF09F5-FA83-CD4F-BE9E-1ED7CACCEC76}"/>
              </a:ext>
            </a:extLst>
          </p:cNvPr>
          <p:cNvSpPr>
            <a:spLocks noChangeArrowheads="1"/>
          </p:cNvSpPr>
          <p:nvPr/>
        </p:nvSpPr>
        <p:spPr bwMode="auto">
          <a:xfrm>
            <a:off x="2159042" y="5461393"/>
            <a:ext cx="8064820" cy="711142"/>
          </a:xfrm>
          <a:prstGeom prst="rightArrow">
            <a:avLst>
              <a:gd name="adj1" fmla="val 50000"/>
              <a:gd name="adj2" fmla="val 49983"/>
            </a:avLst>
          </a:prstGeom>
          <a:solidFill>
            <a:srgbClr val="333399"/>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Clr>
                <a:srgbClr val="86B1DB"/>
              </a:buClr>
              <a:defRPr/>
            </a:pPr>
            <a:r>
              <a:rPr lang="nb-NO" altLang="x-none" sz="1688">
                <a:solidFill>
                  <a:srgbClr val="FFFFFF"/>
                </a:solidFill>
                <a:latin typeface="Calibri" charset="0"/>
              </a:rPr>
              <a:t>Komplementær Ytre Regulering (KYR) som sikker base</a:t>
            </a:r>
          </a:p>
        </p:txBody>
      </p:sp>
      <p:sp>
        <p:nvSpPr>
          <p:cNvPr id="30" name="Pil høyre 29">
            <a:extLst>
              <a:ext uri="{FF2B5EF4-FFF2-40B4-BE49-F238E27FC236}">
                <a16:creationId xmlns:a16="http://schemas.microsoft.com/office/drawing/2014/main" id="{380D64F2-5925-054B-9D39-C25071218C60}"/>
              </a:ext>
            </a:extLst>
          </p:cNvPr>
          <p:cNvSpPr>
            <a:spLocks noChangeArrowheads="1"/>
          </p:cNvSpPr>
          <p:nvPr/>
        </p:nvSpPr>
        <p:spPr bwMode="auto">
          <a:xfrm>
            <a:off x="3009733" y="4720108"/>
            <a:ext cx="7220828" cy="711142"/>
          </a:xfrm>
          <a:prstGeom prst="rightArrow">
            <a:avLst>
              <a:gd name="adj1" fmla="val 50000"/>
              <a:gd name="adj2" fmla="val 50017"/>
            </a:avLst>
          </a:prstGeom>
          <a:solidFill>
            <a:srgbClr val="333399"/>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p>
            <a:pPr eaLnBrk="1" hangingPunct="1">
              <a:spcBef>
                <a:spcPct val="20000"/>
              </a:spcBef>
              <a:buClr>
                <a:srgbClr val="86B1DB"/>
              </a:buClr>
              <a:defRPr/>
            </a:pPr>
            <a:r>
              <a:rPr lang="nb-NO" sz="1688" dirty="0">
                <a:solidFill>
                  <a:schemeClr val="lt1"/>
                </a:solidFill>
              </a:rPr>
              <a:t>Arbeidsallianse</a:t>
            </a:r>
          </a:p>
        </p:txBody>
      </p:sp>
      <p:sp>
        <p:nvSpPr>
          <p:cNvPr id="31" name="Pil høyre 30">
            <a:extLst>
              <a:ext uri="{FF2B5EF4-FFF2-40B4-BE49-F238E27FC236}">
                <a16:creationId xmlns:a16="http://schemas.microsoft.com/office/drawing/2014/main" id="{80FAF332-AF04-B54E-994D-76789F6B1B4D}"/>
              </a:ext>
            </a:extLst>
          </p:cNvPr>
          <p:cNvSpPr>
            <a:spLocks noChangeArrowheads="1"/>
          </p:cNvSpPr>
          <p:nvPr/>
        </p:nvSpPr>
        <p:spPr bwMode="auto">
          <a:xfrm>
            <a:off x="4039047" y="3986639"/>
            <a:ext cx="6191514" cy="711142"/>
          </a:xfrm>
          <a:prstGeom prst="rightArrow">
            <a:avLst>
              <a:gd name="adj1" fmla="val 50000"/>
              <a:gd name="adj2" fmla="val 49981"/>
            </a:avLst>
          </a:prstGeom>
          <a:solidFill>
            <a:srgbClr val="333399"/>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Clr>
                <a:srgbClr val="86B1DB"/>
              </a:buClr>
              <a:defRPr/>
            </a:pPr>
            <a:r>
              <a:rPr lang="nb-NO" altLang="x-none" sz="1688">
                <a:solidFill>
                  <a:srgbClr val="FFFFFF"/>
                </a:solidFill>
                <a:latin typeface="Calibri" charset="0"/>
              </a:rPr>
              <a:t>Fokus på unnvikelse </a:t>
            </a:r>
          </a:p>
        </p:txBody>
      </p:sp>
      <p:sp>
        <p:nvSpPr>
          <p:cNvPr id="33" name="Pil høyre 32">
            <a:extLst>
              <a:ext uri="{FF2B5EF4-FFF2-40B4-BE49-F238E27FC236}">
                <a16:creationId xmlns:a16="http://schemas.microsoft.com/office/drawing/2014/main" id="{097CB532-6F95-BD45-80E1-1A9B1FD8568D}"/>
              </a:ext>
            </a:extLst>
          </p:cNvPr>
          <p:cNvSpPr>
            <a:spLocks noChangeArrowheads="1"/>
          </p:cNvSpPr>
          <p:nvPr/>
        </p:nvSpPr>
        <p:spPr bwMode="auto">
          <a:xfrm>
            <a:off x="4977933" y="3262100"/>
            <a:ext cx="5252628" cy="711142"/>
          </a:xfrm>
          <a:prstGeom prst="rightArrow">
            <a:avLst>
              <a:gd name="adj1" fmla="val 50000"/>
              <a:gd name="adj2" fmla="val 49994"/>
            </a:avLst>
          </a:prstGeom>
          <a:solidFill>
            <a:srgbClr val="333399"/>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p>
            <a:pPr eaLnBrk="1" hangingPunct="1">
              <a:spcBef>
                <a:spcPct val="20000"/>
              </a:spcBef>
              <a:buClr>
                <a:srgbClr val="86B1DB"/>
              </a:buClr>
              <a:defRPr/>
            </a:pPr>
            <a:r>
              <a:rPr lang="nb-NO" sz="1688" dirty="0">
                <a:solidFill>
                  <a:schemeClr val="lt1"/>
                </a:solidFill>
              </a:rPr>
              <a:t>Eksponering</a:t>
            </a:r>
          </a:p>
        </p:txBody>
      </p:sp>
      <p:sp>
        <p:nvSpPr>
          <p:cNvPr id="34" name="Pil høyre 33">
            <a:extLst>
              <a:ext uri="{FF2B5EF4-FFF2-40B4-BE49-F238E27FC236}">
                <a16:creationId xmlns:a16="http://schemas.microsoft.com/office/drawing/2014/main" id="{92705975-9648-9440-9DC5-BB4B3026A483}"/>
              </a:ext>
            </a:extLst>
          </p:cNvPr>
          <p:cNvSpPr>
            <a:spLocks noChangeArrowheads="1"/>
          </p:cNvSpPr>
          <p:nvPr/>
        </p:nvSpPr>
        <p:spPr bwMode="auto">
          <a:xfrm>
            <a:off x="6226060" y="2538677"/>
            <a:ext cx="4004501" cy="711142"/>
          </a:xfrm>
          <a:prstGeom prst="rightArrow">
            <a:avLst>
              <a:gd name="adj1" fmla="val 50000"/>
              <a:gd name="adj2" fmla="val 50002"/>
            </a:avLst>
          </a:prstGeom>
          <a:solidFill>
            <a:srgbClr val="333399"/>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Clr>
                <a:srgbClr val="86B1DB"/>
              </a:buClr>
              <a:defRPr/>
            </a:pPr>
            <a:r>
              <a:rPr lang="nb-NO" altLang="x-none" sz="1688">
                <a:solidFill>
                  <a:srgbClr val="FFFFFF"/>
                </a:solidFill>
                <a:latin typeface="Calibri" charset="0"/>
              </a:rPr>
              <a:t>Løsningsfokusert konsolidering</a:t>
            </a:r>
          </a:p>
        </p:txBody>
      </p:sp>
      <p:sp>
        <p:nvSpPr>
          <p:cNvPr id="37" name="Bildeforklaring formet som Pil ned 36">
            <a:extLst>
              <a:ext uri="{FF2B5EF4-FFF2-40B4-BE49-F238E27FC236}">
                <a16:creationId xmlns:a16="http://schemas.microsoft.com/office/drawing/2014/main" id="{993982B0-646D-9942-8B6C-68087827DA27}"/>
              </a:ext>
            </a:extLst>
          </p:cNvPr>
          <p:cNvSpPr>
            <a:spLocks noChangeArrowheads="1"/>
          </p:cNvSpPr>
          <p:nvPr/>
        </p:nvSpPr>
        <p:spPr bwMode="auto">
          <a:xfrm rot="19597159">
            <a:off x="2034269" y="3126367"/>
            <a:ext cx="1460789" cy="1646679"/>
          </a:xfrm>
          <a:prstGeom prst="downArrowCallout">
            <a:avLst>
              <a:gd name="adj1" fmla="val 25000"/>
              <a:gd name="adj2" fmla="val 25000"/>
              <a:gd name="adj3" fmla="val 25003"/>
              <a:gd name="adj4" fmla="val 64977"/>
            </a:avLst>
          </a:prstGeom>
          <a:solidFill>
            <a:schemeClr val="accent1"/>
          </a:solidFill>
          <a:ln w="9525">
            <a:solidFill>
              <a:srgbClr val="4F81BD"/>
            </a:solidFill>
            <a:miter lim="800000"/>
            <a:headEnd/>
            <a:tailEnd/>
          </a:ln>
          <a:effectLst>
            <a:outerShdw blurRad="40000" dist="23000" dir="5400000" rotWithShape="0">
              <a:srgbClr val="808080">
                <a:alpha val="34998"/>
              </a:srgbClr>
            </a:outerShdw>
          </a:effectLst>
        </p:spPr>
        <p:txBody>
          <a:bodyPr lIns="91441" tIns="45720" rIns="91441" bIns="45720" anchor="ctr"/>
          <a:lstStyle/>
          <a:p>
            <a:pPr algn="ctr" eaLnBrk="1" hangingPunct="1">
              <a:spcBef>
                <a:spcPct val="50000"/>
              </a:spcBef>
              <a:buClr>
                <a:srgbClr val="86B1DB"/>
              </a:buClr>
              <a:defRPr/>
            </a:pPr>
            <a:r>
              <a:rPr lang="nb-NO" sz="1688" b="1" i="1" dirty="0">
                <a:solidFill>
                  <a:schemeClr val="lt1"/>
                </a:solidFill>
                <a:effectLst>
                  <a:outerShdw blurRad="38100" dist="38100" dir="2700000" algn="tl">
                    <a:srgbClr val="FFFFFF"/>
                  </a:outerShdw>
                </a:effectLst>
              </a:rPr>
              <a:t>Ansvar for problemet</a:t>
            </a:r>
          </a:p>
        </p:txBody>
      </p:sp>
      <p:sp>
        <p:nvSpPr>
          <p:cNvPr id="39" name="Bildeforklaring formet som Pil ned 38">
            <a:extLst>
              <a:ext uri="{FF2B5EF4-FFF2-40B4-BE49-F238E27FC236}">
                <a16:creationId xmlns:a16="http://schemas.microsoft.com/office/drawing/2014/main" id="{02C83BBE-BA76-A444-A15D-8107162CE21A}"/>
              </a:ext>
            </a:extLst>
          </p:cNvPr>
          <p:cNvSpPr>
            <a:spLocks noChangeArrowheads="1"/>
          </p:cNvSpPr>
          <p:nvPr/>
        </p:nvSpPr>
        <p:spPr bwMode="auto">
          <a:xfrm>
            <a:off x="7097963" y="996940"/>
            <a:ext cx="1206820" cy="1644446"/>
          </a:xfrm>
          <a:prstGeom prst="downArrowCallout">
            <a:avLst>
              <a:gd name="adj1" fmla="val 25000"/>
              <a:gd name="adj2" fmla="val 25000"/>
              <a:gd name="adj3" fmla="val 25000"/>
              <a:gd name="adj4" fmla="val 64977"/>
            </a:avLst>
          </a:prstGeom>
          <a:solidFill>
            <a:srgbClr val="4F81BD"/>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p>
            <a:pPr algn="ctr" eaLnBrk="1" hangingPunct="1">
              <a:spcBef>
                <a:spcPct val="50000"/>
              </a:spcBef>
              <a:buClr>
                <a:srgbClr val="86B1DB"/>
              </a:buClr>
              <a:defRPr/>
            </a:pPr>
            <a:r>
              <a:rPr lang="nb-NO" sz="1688" b="1" i="1" dirty="0">
                <a:solidFill>
                  <a:schemeClr val="lt1"/>
                </a:solidFill>
                <a:effectLst>
                  <a:outerShdw blurRad="38100" dist="38100" dir="2700000" algn="tl">
                    <a:srgbClr val="FFFFFF"/>
                  </a:outerShdw>
                </a:effectLst>
              </a:rPr>
              <a:t>Ansvar for suksess</a:t>
            </a:r>
          </a:p>
        </p:txBody>
      </p:sp>
      <p:sp>
        <p:nvSpPr>
          <p:cNvPr id="21" name="Bildeforklaring formet som Pil ned 20">
            <a:extLst>
              <a:ext uri="{FF2B5EF4-FFF2-40B4-BE49-F238E27FC236}">
                <a16:creationId xmlns:a16="http://schemas.microsoft.com/office/drawing/2014/main" id="{4F472B01-96CC-8941-AD1C-CFF9A2935DB1}"/>
              </a:ext>
            </a:extLst>
          </p:cNvPr>
          <p:cNvSpPr>
            <a:spLocks noChangeArrowheads="1"/>
          </p:cNvSpPr>
          <p:nvPr/>
        </p:nvSpPr>
        <p:spPr bwMode="auto">
          <a:xfrm rot="19808473">
            <a:off x="4205389" y="1744923"/>
            <a:ext cx="1206821" cy="1644446"/>
          </a:xfrm>
          <a:prstGeom prst="downArrowCallout">
            <a:avLst>
              <a:gd name="adj1" fmla="val 25000"/>
              <a:gd name="adj2" fmla="val 25000"/>
              <a:gd name="adj3" fmla="val 25000"/>
              <a:gd name="adj4" fmla="val 64977"/>
            </a:avLst>
          </a:prstGeom>
          <a:solidFill>
            <a:srgbClr val="4F81BD"/>
          </a:solidFill>
          <a:ln w="9525">
            <a:solidFill>
              <a:srgbClr val="4A7EBB"/>
            </a:solidFill>
            <a:miter lim="800000"/>
            <a:headEnd/>
            <a:tailEnd/>
          </a:ln>
          <a:effectLst>
            <a:outerShdw blurRad="40000" dist="23000" dir="5400000" rotWithShape="0">
              <a:srgbClr val="808080">
                <a:alpha val="34998"/>
              </a:srgbClr>
            </a:outerShdw>
          </a:effectLst>
        </p:spPr>
        <p:txBody>
          <a:bodyPr lIns="91441" tIns="45720" rIns="91441" bIns="45720" anchor="ctr"/>
          <a:lstStyle/>
          <a:p>
            <a:pPr algn="ctr" eaLnBrk="1" hangingPunct="1">
              <a:spcBef>
                <a:spcPct val="50000"/>
              </a:spcBef>
              <a:buClr>
                <a:srgbClr val="86B1DB"/>
              </a:buClr>
              <a:defRPr/>
            </a:pPr>
            <a:r>
              <a:rPr lang="nb-NO" sz="1688" b="1" i="1" dirty="0">
                <a:solidFill>
                  <a:schemeClr val="lt1"/>
                </a:solidFill>
                <a:effectLst>
                  <a:outerShdw blurRad="38100" dist="38100" dir="2700000" algn="tl">
                    <a:srgbClr val="FFFFFF"/>
                  </a:outerShdw>
                </a:effectLst>
              </a:rPr>
              <a:t>Ansvar for løsningen</a:t>
            </a:r>
          </a:p>
        </p:txBody>
      </p:sp>
    </p:spTree>
    <p:extLst>
      <p:ext uri="{BB962C8B-B14F-4D97-AF65-F5344CB8AC3E}">
        <p14:creationId xmlns:p14="http://schemas.microsoft.com/office/powerpoint/2010/main" val="324044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273F1-2258-2E95-B434-990F6EF8BECC}"/>
              </a:ext>
            </a:extLst>
          </p:cNvPr>
          <p:cNvSpPr>
            <a:spLocks noGrp="1"/>
          </p:cNvSpPr>
          <p:nvPr>
            <p:ph type="title"/>
          </p:nvPr>
        </p:nvSpPr>
        <p:spPr>
          <a:xfrm>
            <a:off x="492211" y="293981"/>
            <a:ext cx="10515600" cy="1325563"/>
          </a:xfrm>
        </p:spPr>
        <p:txBody>
          <a:bodyPr/>
          <a:lstStyle/>
          <a:p>
            <a:pPr algn="ctr"/>
            <a:r>
              <a:rPr lang="nb-NO" b="1" dirty="0">
                <a:solidFill>
                  <a:srgbClr val="002060"/>
                </a:solidFill>
                <a:latin typeface="Calibri" panose="020F0502020204030204" pitchFamily="34" charset="0"/>
              </a:rPr>
              <a:t>«BET – ikke bra for meg»</a:t>
            </a:r>
            <a:endParaRPr lang="nb-NO" dirty="0">
              <a:solidFill>
                <a:srgbClr val="002060"/>
              </a:solidFill>
            </a:endParaRPr>
          </a:p>
        </p:txBody>
      </p:sp>
      <p:sp>
        <p:nvSpPr>
          <p:cNvPr id="3" name="Plassholder for innhold 2">
            <a:extLst>
              <a:ext uri="{FF2B5EF4-FFF2-40B4-BE49-F238E27FC236}">
                <a16:creationId xmlns:a16="http://schemas.microsoft.com/office/drawing/2014/main" id="{F70DCA31-D127-2521-CEE8-5388ADB0657E}"/>
              </a:ext>
            </a:extLst>
          </p:cNvPr>
          <p:cNvSpPr>
            <a:spLocks noGrp="1"/>
          </p:cNvSpPr>
          <p:nvPr>
            <p:ph idx="1"/>
          </p:nvPr>
        </p:nvSpPr>
        <p:spPr>
          <a:xfrm>
            <a:off x="374822" y="1549899"/>
            <a:ext cx="11442356" cy="4351338"/>
          </a:xfrm>
        </p:spPr>
        <p:txBody>
          <a:bodyPr>
            <a:noAutofit/>
          </a:bodyPr>
          <a:lstStyle/>
          <a:p>
            <a:pPr algn="l">
              <a:spcAft>
                <a:spcPts val="3605"/>
              </a:spcAft>
            </a:pPr>
            <a:r>
              <a:rPr lang="nb-NO" b="0" i="0" u="none" strike="noStrike" dirty="0">
                <a:solidFill>
                  <a:srgbClr val="000000"/>
                </a:solidFill>
                <a:effectLst/>
                <a:latin typeface="Calibri" panose="020F0502020204030204" pitchFamily="34" charset="0"/>
              </a:rPr>
              <a:t>Med utgangspunkt i et ønske om å forbedre tilbudet tok BET-seksjonen initiativ til en studie der tidligere pasienter som ikke opplevde BET som bra skulle få mulighet til å beskrive sine erfaringer.</a:t>
            </a:r>
          </a:p>
          <a:p>
            <a:pPr algn="l">
              <a:spcAft>
                <a:spcPts val="0"/>
              </a:spcAft>
            </a:pPr>
            <a:r>
              <a:rPr lang="nb-NO" b="0" i="0" u="none" strike="noStrike" dirty="0">
                <a:solidFill>
                  <a:srgbClr val="000000"/>
                </a:solidFill>
                <a:effectLst/>
                <a:latin typeface="Calibri" panose="020F0502020204030204" pitchFamily="34" charset="0"/>
              </a:rPr>
              <a:t>Studien ble gjennomført av FoU-avdelingen og en artikkel er sendt inn til Tidsskrift for Norsk psykologforening.</a:t>
            </a:r>
          </a:p>
          <a:p>
            <a:pPr marL="0" indent="0" algn="l">
              <a:spcAft>
                <a:spcPts val="0"/>
              </a:spcAft>
              <a:buNone/>
            </a:pPr>
            <a:r>
              <a:rPr lang="nb-NO" b="0" i="0" u="none" strike="noStrike" dirty="0">
                <a:solidFill>
                  <a:srgbClr val="000000"/>
                </a:solidFill>
                <a:effectLst/>
                <a:latin typeface="Calibri" panose="020F0502020204030204" pitchFamily="34" charset="0"/>
              </a:rPr>
              <a:t> </a:t>
            </a:r>
          </a:p>
          <a:p>
            <a:pPr algn="l">
              <a:spcAft>
                <a:spcPts val="0"/>
              </a:spcAft>
            </a:pPr>
            <a:r>
              <a:rPr lang="nb-NO" b="0" i="0" u="none" strike="noStrike" dirty="0">
                <a:solidFill>
                  <a:srgbClr val="000000"/>
                </a:solidFill>
                <a:effectLst/>
                <a:latin typeface="Calibri" panose="020F0502020204030204" pitchFamily="34" charset="0"/>
              </a:rPr>
              <a:t>Funnene fra studien ble fremlagt BET-seksjonen, og det ble startskuddet for igangsetting av aksjonsforskningsprosjektet «BET –bedre for flere». Kunnskapen skulle ikke bortforklares eller havne i en skuff, den skulle brukes aktivt i forbedringsarbeid.</a:t>
            </a:r>
          </a:p>
          <a:p>
            <a:endParaRPr lang="nb-NO" dirty="0"/>
          </a:p>
        </p:txBody>
      </p:sp>
    </p:spTree>
    <p:extLst>
      <p:ext uri="{BB962C8B-B14F-4D97-AF65-F5344CB8AC3E}">
        <p14:creationId xmlns:p14="http://schemas.microsoft.com/office/powerpoint/2010/main" val="3182020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6" name="Rectangle 6">
            <a:extLst>
              <a:ext uri="{FF2B5EF4-FFF2-40B4-BE49-F238E27FC236}">
                <a16:creationId xmlns:a16="http://schemas.microsoft.com/office/drawing/2014/main" id="{10904F9F-8C5D-9249-8DB4-F28240EC38BE}"/>
              </a:ext>
            </a:extLst>
          </p:cNvPr>
          <p:cNvSpPr>
            <a:spLocks noGrp="1" noChangeArrowheads="1"/>
          </p:cNvSpPr>
          <p:nvPr>
            <p:ph type="title"/>
          </p:nvPr>
        </p:nvSpPr>
        <p:spPr>
          <a:xfrm>
            <a:off x="834524" y="1106497"/>
            <a:ext cx="10587120" cy="929168"/>
          </a:xfrm>
        </p:spPr>
        <p:txBody>
          <a:bodyPr>
            <a:noAutofit/>
          </a:bodyPr>
          <a:lstStyle/>
          <a:p>
            <a:pPr algn="ctr" eaLnBrk="1" hangingPunct="1">
              <a:defRPr/>
            </a:pPr>
            <a:r>
              <a:rPr lang="nb-NO" sz="3200" dirty="0">
                <a:solidFill>
                  <a:srgbClr val="002060"/>
                </a:solidFill>
                <a:latin typeface="+mn-lt"/>
                <a:ea typeface="ＭＳ Ｐゴシック" pitchFamily="34" charset="-128"/>
              </a:rPr>
              <a:t>P</a:t>
            </a:r>
            <a:r>
              <a:rPr lang="nb-NO" sz="3200" dirty="0">
                <a:solidFill>
                  <a:srgbClr val="002060"/>
                </a:solidFill>
                <a:latin typeface="+mn-lt"/>
              </a:rPr>
              <a:t>ersonsentrert, rettighetsbasert </a:t>
            </a:r>
            <a:br>
              <a:rPr lang="nb-NO" sz="3200" dirty="0">
                <a:solidFill>
                  <a:srgbClr val="002060"/>
                </a:solidFill>
                <a:latin typeface="+mn-lt"/>
              </a:rPr>
            </a:br>
            <a:r>
              <a:rPr lang="nb-NO" sz="3200" dirty="0">
                <a:solidFill>
                  <a:srgbClr val="002060"/>
                </a:solidFill>
                <a:latin typeface="+mn-lt"/>
              </a:rPr>
              <a:t>og recovery-orientert behandling</a:t>
            </a:r>
            <a:r>
              <a:rPr lang="nb-NO" sz="2800" dirty="0">
                <a:solidFill>
                  <a:srgbClr val="002060"/>
                </a:solidFill>
                <a:latin typeface="+mn-lt"/>
              </a:rPr>
              <a:t/>
            </a:r>
            <a:br>
              <a:rPr lang="nb-NO" sz="2800" dirty="0">
                <a:solidFill>
                  <a:srgbClr val="002060"/>
                </a:solidFill>
                <a:latin typeface="+mn-lt"/>
              </a:rPr>
            </a:br>
            <a:r>
              <a:rPr lang="nb-NO" sz="2800" dirty="0">
                <a:solidFill>
                  <a:srgbClr val="002060"/>
                </a:solidFill>
                <a:latin typeface="+mn-lt"/>
              </a:rPr>
              <a:t/>
            </a:r>
            <a:br>
              <a:rPr lang="nb-NO" sz="2800" dirty="0">
                <a:solidFill>
                  <a:srgbClr val="002060"/>
                </a:solidFill>
                <a:latin typeface="+mn-lt"/>
              </a:rPr>
            </a:br>
            <a:r>
              <a:rPr lang="nb-NO" altLang="nb-NO" sz="2700" dirty="0">
                <a:solidFill>
                  <a:srgbClr val="0070C0"/>
                </a:solidFill>
                <a:latin typeface="+mn-lt"/>
                <a:ea typeface="ＭＳ Ｐゴシック" pitchFamily="34" charset="-128"/>
              </a:rPr>
              <a:t>uavhengig av terapeutisk modell</a:t>
            </a:r>
          </a:p>
        </p:txBody>
      </p:sp>
      <p:sp>
        <p:nvSpPr>
          <p:cNvPr id="52239" name="Plassholder for lysbildenummer 14">
            <a:extLst>
              <a:ext uri="{FF2B5EF4-FFF2-40B4-BE49-F238E27FC236}">
                <a16:creationId xmlns:a16="http://schemas.microsoft.com/office/drawing/2014/main" id="{FAAC10C8-C037-974C-BE42-EC78E23356A6}"/>
              </a:ext>
            </a:extLst>
          </p:cNvPr>
          <p:cNvSpPr>
            <a:spLocks noGrp="1"/>
          </p:cNvSpPr>
          <p:nvPr>
            <p:ph type="sldNum" sz="quarter" idx="12"/>
          </p:nvPr>
        </p:nvSpPr>
        <p:spPr bwMode="auto"/>
        <p:txBody>
          <a:bodyPr/>
          <a:lstStyle>
            <a:lvl1pPr eaLnBrk="0" hangingPunct="0">
              <a:spcBef>
                <a:spcPct val="20000"/>
              </a:spcBef>
              <a:buClr>
                <a:srgbClr val="5599EE"/>
              </a:buClr>
              <a:buFont typeface="Arial" pitchFamily="34" charset="0"/>
              <a:buChar char="•"/>
              <a:defRPr sz="1800">
                <a:solidFill>
                  <a:schemeClr val="tx1"/>
                </a:solidFill>
                <a:latin typeface="Cambria" pitchFamily="18" charset="0"/>
                <a:ea typeface="ＭＳ Ｐゴシック" pitchFamily="34" charset="-128"/>
              </a:defRPr>
            </a:lvl1pPr>
            <a:lvl2pPr marL="293859" indent="-113022" eaLnBrk="0" hangingPunct="0">
              <a:spcBef>
                <a:spcPct val="20000"/>
              </a:spcBef>
              <a:buClr>
                <a:srgbClr val="5599EE"/>
              </a:buClr>
              <a:buFont typeface="Arial" pitchFamily="34" charset="0"/>
              <a:buChar char="–"/>
              <a:defRPr sz="1575">
                <a:solidFill>
                  <a:schemeClr val="tx1"/>
                </a:solidFill>
                <a:latin typeface="Cambria" pitchFamily="18" charset="0"/>
                <a:ea typeface="ＭＳ Ｐゴシック" pitchFamily="34" charset="-128"/>
              </a:defRPr>
            </a:lvl2pPr>
            <a:lvl3pPr marL="452092" indent="-90419" eaLnBrk="0" hangingPunct="0">
              <a:spcBef>
                <a:spcPct val="20000"/>
              </a:spcBef>
              <a:buClr>
                <a:srgbClr val="5599EE"/>
              </a:buClr>
              <a:buFont typeface="Arial" pitchFamily="34" charset="0"/>
              <a:buChar char="•"/>
              <a:defRPr sz="1350">
                <a:solidFill>
                  <a:schemeClr val="tx1"/>
                </a:solidFill>
                <a:latin typeface="Cambria" pitchFamily="18" charset="0"/>
                <a:ea typeface="ＭＳ Ｐゴシック" pitchFamily="34" charset="-128"/>
              </a:defRPr>
            </a:lvl3pPr>
            <a:lvl4pPr marL="632928" indent="-90419" eaLnBrk="0" hangingPunct="0">
              <a:spcBef>
                <a:spcPct val="20000"/>
              </a:spcBef>
              <a:buClr>
                <a:srgbClr val="5599EE"/>
              </a:buClr>
              <a:buFont typeface="Arial" pitchFamily="34" charset="0"/>
              <a:buChar char="–"/>
              <a:defRPr sz="1125">
                <a:solidFill>
                  <a:schemeClr val="tx1"/>
                </a:solidFill>
                <a:latin typeface="Cambria" pitchFamily="18" charset="0"/>
                <a:ea typeface="ＭＳ Ｐゴシック" pitchFamily="34" charset="-128"/>
              </a:defRPr>
            </a:lvl4pPr>
            <a:lvl5pPr marL="813764" indent="-90419" eaLnBrk="0" hangingPunct="0">
              <a:spcBef>
                <a:spcPct val="20000"/>
              </a:spcBef>
              <a:buClr>
                <a:srgbClr val="5599EE"/>
              </a:buClr>
              <a:buFont typeface="Arial" pitchFamily="34" charset="0"/>
              <a:buChar char="»"/>
              <a:defRPr sz="1125">
                <a:solidFill>
                  <a:schemeClr val="tx1"/>
                </a:solidFill>
                <a:latin typeface="Cambria" pitchFamily="18" charset="0"/>
                <a:ea typeface="ＭＳ Ｐゴシック" pitchFamily="34" charset="-128"/>
              </a:defRPr>
            </a:lvl5pPr>
            <a:lvl6pPr marL="994601" indent="-90419" eaLnBrk="0" fontAlgn="base" hangingPunct="0">
              <a:spcBef>
                <a:spcPct val="20000"/>
              </a:spcBef>
              <a:spcAft>
                <a:spcPct val="0"/>
              </a:spcAft>
              <a:buClr>
                <a:srgbClr val="5599EE"/>
              </a:buClr>
              <a:buFont typeface="Arial" pitchFamily="34" charset="0"/>
              <a:buChar char="»"/>
              <a:defRPr sz="1125">
                <a:solidFill>
                  <a:schemeClr val="tx1"/>
                </a:solidFill>
                <a:latin typeface="Cambria" pitchFamily="18" charset="0"/>
                <a:ea typeface="ＭＳ Ｐゴシック" pitchFamily="34" charset="-128"/>
              </a:defRPr>
            </a:lvl6pPr>
            <a:lvl7pPr marL="1175438" indent="-90419" eaLnBrk="0" fontAlgn="base" hangingPunct="0">
              <a:spcBef>
                <a:spcPct val="20000"/>
              </a:spcBef>
              <a:spcAft>
                <a:spcPct val="0"/>
              </a:spcAft>
              <a:buClr>
                <a:srgbClr val="5599EE"/>
              </a:buClr>
              <a:buFont typeface="Arial" pitchFamily="34" charset="0"/>
              <a:buChar char="»"/>
              <a:defRPr sz="1125">
                <a:solidFill>
                  <a:schemeClr val="tx1"/>
                </a:solidFill>
                <a:latin typeface="Cambria" pitchFamily="18" charset="0"/>
                <a:ea typeface="ＭＳ Ｐゴシック" pitchFamily="34" charset="-128"/>
              </a:defRPr>
            </a:lvl7pPr>
            <a:lvl8pPr marL="1356274" indent="-90419" eaLnBrk="0" fontAlgn="base" hangingPunct="0">
              <a:spcBef>
                <a:spcPct val="20000"/>
              </a:spcBef>
              <a:spcAft>
                <a:spcPct val="0"/>
              </a:spcAft>
              <a:buClr>
                <a:srgbClr val="5599EE"/>
              </a:buClr>
              <a:buFont typeface="Arial" pitchFamily="34" charset="0"/>
              <a:buChar char="»"/>
              <a:defRPr sz="1125">
                <a:solidFill>
                  <a:schemeClr val="tx1"/>
                </a:solidFill>
                <a:latin typeface="Cambria" pitchFamily="18" charset="0"/>
                <a:ea typeface="ＭＳ Ｐゴシック" pitchFamily="34" charset="-128"/>
              </a:defRPr>
            </a:lvl8pPr>
            <a:lvl9pPr marL="1537111" indent="-90419" eaLnBrk="0" fontAlgn="base" hangingPunct="0">
              <a:spcBef>
                <a:spcPct val="20000"/>
              </a:spcBef>
              <a:spcAft>
                <a:spcPct val="0"/>
              </a:spcAft>
              <a:buClr>
                <a:srgbClr val="5599EE"/>
              </a:buClr>
              <a:buFont typeface="Arial" pitchFamily="34" charset="0"/>
              <a:buChar char="»"/>
              <a:defRPr sz="1125">
                <a:solidFill>
                  <a:schemeClr val="tx1"/>
                </a:solidFill>
                <a:latin typeface="Cambria" pitchFamily="18" charset="0"/>
                <a:ea typeface="ＭＳ Ｐゴシック" pitchFamily="34" charset="-128"/>
              </a:defRPr>
            </a:lvl9pPr>
          </a:lstStyle>
          <a:p>
            <a:pPr defTabSz="685800" eaLnBrk="1" hangingPunct="1">
              <a:spcBef>
                <a:spcPct val="0"/>
              </a:spcBef>
              <a:buClrTx/>
              <a:buNone/>
              <a:defRPr/>
            </a:pPr>
            <a:fld id="{DB27F199-7443-7E42-87F2-06DD7721F0C8}" type="slidenum">
              <a:rPr lang="nb-NO" altLang="nb-NO" sz="675">
                <a:solidFill>
                  <a:srgbClr val="898989"/>
                </a:solidFill>
                <a:latin typeface="Arial" pitchFamily="34" charset="0"/>
              </a:rPr>
              <a:pPr defTabSz="685800" eaLnBrk="1" hangingPunct="1">
                <a:spcBef>
                  <a:spcPct val="0"/>
                </a:spcBef>
                <a:buClrTx/>
                <a:buNone/>
                <a:defRPr/>
              </a:pPr>
              <a:t>33</a:t>
            </a:fld>
            <a:endParaRPr lang="nb-NO" altLang="nb-NO" sz="675">
              <a:solidFill>
                <a:srgbClr val="000000"/>
              </a:solidFill>
              <a:latin typeface="Times" charset="0"/>
            </a:endParaRPr>
          </a:p>
        </p:txBody>
      </p:sp>
      <p:sp>
        <p:nvSpPr>
          <p:cNvPr id="14" name="Plassholder for bunntekst 2">
            <a:extLst>
              <a:ext uri="{FF2B5EF4-FFF2-40B4-BE49-F238E27FC236}">
                <a16:creationId xmlns:a16="http://schemas.microsoft.com/office/drawing/2014/main" id="{491DA70E-DB9A-A743-A27B-F883E264F49B}"/>
              </a:ext>
            </a:extLst>
          </p:cNvPr>
          <p:cNvSpPr txBox="1">
            <a:spLocks/>
          </p:cNvSpPr>
          <p:nvPr/>
        </p:nvSpPr>
        <p:spPr>
          <a:xfrm>
            <a:off x="3287689" y="6343758"/>
            <a:ext cx="5828589" cy="446441"/>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350" dirty="0">
                <a:solidFill>
                  <a:prstClr val="black"/>
                </a:solidFill>
                <a:latin typeface="Calibri" panose="020F0502020204030204"/>
                <a:hlinkClick r:id="rId2"/>
              </a:rPr>
              <a:t>https://kyr.helsekompetanse.no</a:t>
            </a:r>
            <a:r>
              <a:rPr lang="en-US" sz="1350" dirty="0">
                <a:solidFill>
                  <a:prstClr val="black"/>
                </a:solidFill>
                <a:latin typeface="Calibri" panose="020F0502020204030204"/>
              </a:rPr>
              <a:t>         Facebook: Basal exposure therapy (BET)</a:t>
            </a:r>
            <a:endParaRPr lang="nb-NO" sz="1350" dirty="0">
              <a:solidFill>
                <a:prstClr val="black"/>
              </a:solidFill>
              <a:latin typeface="Calibri" panose="020F0502020204030204"/>
            </a:endParaRPr>
          </a:p>
        </p:txBody>
      </p:sp>
      <p:sp>
        <p:nvSpPr>
          <p:cNvPr id="2" name="Rektangel 1">
            <a:extLst>
              <a:ext uri="{FF2B5EF4-FFF2-40B4-BE49-F238E27FC236}">
                <a16:creationId xmlns:a16="http://schemas.microsoft.com/office/drawing/2014/main" id="{DD697377-558C-AB44-A29F-B6B1C14697E3}"/>
              </a:ext>
            </a:extLst>
          </p:cNvPr>
          <p:cNvSpPr/>
          <p:nvPr/>
        </p:nvSpPr>
        <p:spPr>
          <a:xfrm>
            <a:off x="1507958" y="5270484"/>
            <a:ext cx="9432757"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9" name="Rektangel 18">
            <a:extLst>
              <a:ext uri="{FF2B5EF4-FFF2-40B4-BE49-F238E27FC236}">
                <a16:creationId xmlns:a16="http://schemas.microsoft.com/office/drawing/2014/main" id="{58172326-134D-8443-9C7C-8AB2EFCF3F12}"/>
              </a:ext>
            </a:extLst>
          </p:cNvPr>
          <p:cNvSpPr/>
          <p:nvPr/>
        </p:nvSpPr>
        <p:spPr>
          <a:xfrm rot="5400000">
            <a:off x="1433681" y="2838910"/>
            <a:ext cx="2505851" cy="2357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0" name="Rektangel 19">
            <a:extLst>
              <a:ext uri="{FF2B5EF4-FFF2-40B4-BE49-F238E27FC236}">
                <a16:creationId xmlns:a16="http://schemas.microsoft.com/office/drawing/2014/main" id="{113946FB-1E99-4149-A235-E40ABA15C900}"/>
              </a:ext>
            </a:extLst>
          </p:cNvPr>
          <p:cNvSpPr/>
          <p:nvPr/>
        </p:nvSpPr>
        <p:spPr>
          <a:xfrm rot="5400000">
            <a:off x="8377105" y="2714274"/>
            <a:ext cx="2505852" cy="26065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5" name="Rektangel 4">
            <a:extLst>
              <a:ext uri="{FF2B5EF4-FFF2-40B4-BE49-F238E27FC236}">
                <a16:creationId xmlns:a16="http://schemas.microsoft.com/office/drawing/2014/main" id="{066C2DDD-6415-AB4A-AC0B-593860126B84}"/>
              </a:ext>
            </a:extLst>
          </p:cNvPr>
          <p:cNvSpPr/>
          <p:nvPr/>
        </p:nvSpPr>
        <p:spPr>
          <a:xfrm>
            <a:off x="4413888" y="4037082"/>
            <a:ext cx="3153427" cy="1169551"/>
          </a:xfrm>
          <a:prstGeom prst="rect">
            <a:avLst/>
          </a:prstGeom>
        </p:spPr>
        <p:txBody>
          <a:bodyPr wrap="none">
            <a:spAutoFit/>
          </a:bodyPr>
          <a:lstStyle/>
          <a:p>
            <a:pPr algn="ctr">
              <a:spcBef>
                <a:spcPct val="0"/>
              </a:spcBef>
              <a:spcAft>
                <a:spcPts val="633"/>
              </a:spcAft>
              <a:defRPr/>
            </a:pPr>
            <a:r>
              <a:rPr lang="nb-NO" altLang="nb-NO" sz="2000" b="1" dirty="0">
                <a:solidFill>
                  <a:schemeClr val="accent5">
                    <a:lumMod val="50000"/>
                  </a:schemeClr>
                </a:solidFill>
                <a:latin typeface="Arial" panose="020B0604020202020204" pitchFamily="34" charset="0"/>
              </a:rPr>
              <a:t>Enhetens valgte</a:t>
            </a:r>
          </a:p>
          <a:p>
            <a:pPr algn="ctr">
              <a:spcBef>
                <a:spcPct val="0"/>
              </a:spcBef>
              <a:spcAft>
                <a:spcPts val="633"/>
              </a:spcAft>
              <a:defRPr/>
            </a:pPr>
            <a:r>
              <a:rPr lang="nb-NO" altLang="nb-NO" sz="2000" b="1" dirty="0">
                <a:solidFill>
                  <a:schemeClr val="accent5">
                    <a:lumMod val="50000"/>
                  </a:schemeClr>
                </a:solidFill>
                <a:latin typeface="Arial" panose="020B0604020202020204" pitchFamily="34" charset="0"/>
              </a:rPr>
              <a:t>BEHANDLINGSMODELL</a:t>
            </a:r>
          </a:p>
          <a:p>
            <a:pPr algn="ctr">
              <a:spcBef>
                <a:spcPct val="0"/>
              </a:spcBef>
              <a:spcAft>
                <a:spcPts val="633"/>
              </a:spcAft>
              <a:defRPr/>
            </a:pPr>
            <a:r>
              <a:rPr lang="nb-NO" altLang="nb-NO" sz="2000" b="1" dirty="0">
                <a:solidFill>
                  <a:schemeClr val="accent5">
                    <a:lumMod val="50000"/>
                  </a:schemeClr>
                </a:solidFill>
                <a:latin typeface="Arial" panose="020B0604020202020204" pitchFamily="34" charset="0"/>
              </a:rPr>
              <a:t>Her: BET</a:t>
            </a:r>
          </a:p>
        </p:txBody>
      </p:sp>
      <p:sp>
        <p:nvSpPr>
          <p:cNvPr id="9" name="Rektangel 8">
            <a:extLst>
              <a:ext uri="{FF2B5EF4-FFF2-40B4-BE49-F238E27FC236}">
                <a16:creationId xmlns:a16="http://schemas.microsoft.com/office/drawing/2014/main" id="{2C7A619B-4FFB-944F-85C9-6CF7273EEBDF}"/>
              </a:ext>
            </a:extLst>
          </p:cNvPr>
          <p:cNvSpPr/>
          <p:nvPr/>
        </p:nvSpPr>
        <p:spPr>
          <a:xfrm>
            <a:off x="1612716" y="3192031"/>
            <a:ext cx="2252540" cy="1554272"/>
          </a:xfrm>
          <a:prstGeom prst="rect">
            <a:avLst/>
          </a:prstGeom>
        </p:spPr>
        <p:txBody>
          <a:bodyPr wrap="none">
            <a:spAutoFit/>
          </a:bodyPr>
          <a:lstStyle/>
          <a:p>
            <a:pPr>
              <a:spcBef>
                <a:spcPct val="0"/>
              </a:spcBef>
              <a:spcAft>
                <a:spcPts val="633"/>
              </a:spcAft>
              <a:defRPr/>
            </a:pPr>
            <a:r>
              <a:rPr lang="nb-NO" altLang="nb-NO" sz="2000" b="1" dirty="0">
                <a:solidFill>
                  <a:srgbClr val="000000"/>
                </a:solidFill>
                <a:latin typeface="Arial" panose="020B0604020202020204" pitchFamily="34" charset="0"/>
              </a:rPr>
              <a:t>Ukestruktur</a:t>
            </a:r>
          </a:p>
          <a:p>
            <a:pPr>
              <a:spcBef>
                <a:spcPct val="0"/>
              </a:spcBef>
              <a:spcAft>
                <a:spcPts val="633"/>
              </a:spcAft>
              <a:defRPr/>
            </a:pPr>
            <a:endParaRPr lang="nb-NO" altLang="nb-NO" sz="2000" b="1" dirty="0">
              <a:solidFill>
                <a:srgbClr val="000000"/>
              </a:solidFill>
              <a:latin typeface="Arial" panose="020B0604020202020204" pitchFamily="34" charset="0"/>
            </a:endParaRPr>
          </a:p>
          <a:p>
            <a:pPr>
              <a:spcBef>
                <a:spcPct val="0"/>
              </a:spcBef>
              <a:spcAft>
                <a:spcPts val="633"/>
              </a:spcAft>
              <a:defRPr/>
            </a:pPr>
            <a:r>
              <a:rPr lang="nb-NO" altLang="nb-NO" sz="2000" b="1" dirty="0">
                <a:solidFill>
                  <a:srgbClr val="000000"/>
                </a:solidFill>
                <a:latin typeface="Arial" panose="020B0604020202020204" pitchFamily="34" charset="0"/>
              </a:rPr>
              <a:t>Dynamisk </a:t>
            </a:r>
          </a:p>
          <a:p>
            <a:pPr>
              <a:spcBef>
                <a:spcPct val="0"/>
              </a:spcBef>
              <a:spcAft>
                <a:spcPts val="633"/>
              </a:spcAft>
              <a:defRPr/>
            </a:pPr>
            <a:r>
              <a:rPr lang="nb-NO" altLang="nb-NO" sz="2000" b="1" dirty="0">
                <a:solidFill>
                  <a:srgbClr val="000000"/>
                </a:solidFill>
                <a:latin typeface="Arial" panose="020B0604020202020204" pitchFamily="34" charset="0"/>
              </a:rPr>
              <a:t>Kompetanseplan</a:t>
            </a:r>
          </a:p>
        </p:txBody>
      </p:sp>
      <p:sp>
        <p:nvSpPr>
          <p:cNvPr id="11" name="Rektangel 10">
            <a:extLst>
              <a:ext uri="{FF2B5EF4-FFF2-40B4-BE49-F238E27FC236}">
                <a16:creationId xmlns:a16="http://schemas.microsoft.com/office/drawing/2014/main" id="{0DC57B69-C540-7B42-8B71-F9313D0A862F}"/>
              </a:ext>
            </a:extLst>
          </p:cNvPr>
          <p:cNvSpPr/>
          <p:nvPr/>
        </p:nvSpPr>
        <p:spPr>
          <a:xfrm>
            <a:off x="8446033" y="2935503"/>
            <a:ext cx="2379177" cy="1938992"/>
          </a:xfrm>
          <a:prstGeom prst="rect">
            <a:avLst/>
          </a:prstGeom>
        </p:spPr>
        <p:txBody>
          <a:bodyPr wrap="none">
            <a:spAutoFit/>
          </a:bodyPr>
          <a:lstStyle/>
          <a:p>
            <a:pPr>
              <a:spcBef>
                <a:spcPct val="0"/>
              </a:spcBef>
              <a:spcAft>
                <a:spcPts val="633"/>
              </a:spcAft>
              <a:defRPr/>
            </a:pPr>
            <a:r>
              <a:rPr lang="nb-NO" altLang="nb-NO" sz="2000" b="1" dirty="0" err="1">
                <a:solidFill>
                  <a:srgbClr val="000000"/>
                </a:solidFill>
                <a:latin typeface="Arial" panose="020B0604020202020204" pitchFamily="34" charset="0"/>
              </a:rPr>
              <a:t>Feedbackbasert</a:t>
            </a:r>
            <a:r>
              <a:rPr lang="nb-NO" altLang="nb-NO" sz="2000" b="1" dirty="0">
                <a:solidFill>
                  <a:srgbClr val="000000"/>
                </a:solidFill>
                <a:latin typeface="Arial" panose="020B0604020202020204" pitchFamily="34" charset="0"/>
              </a:rPr>
              <a:t> </a:t>
            </a:r>
          </a:p>
          <a:p>
            <a:pPr>
              <a:spcBef>
                <a:spcPct val="0"/>
              </a:spcBef>
              <a:spcAft>
                <a:spcPts val="633"/>
              </a:spcAft>
              <a:defRPr/>
            </a:pPr>
            <a:r>
              <a:rPr lang="nb-NO" altLang="nb-NO" sz="2000" b="1" dirty="0">
                <a:solidFill>
                  <a:srgbClr val="000000"/>
                </a:solidFill>
                <a:latin typeface="Arial" panose="020B0604020202020204" pitchFamily="34" charset="0"/>
              </a:rPr>
              <a:t>Kollegaveiledning</a:t>
            </a:r>
          </a:p>
          <a:p>
            <a:pPr>
              <a:spcBef>
                <a:spcPct val="0"/>
              </a:spcBef>
              <a:spcAft>
                <a:spcPts val="633"/>
              </a:spcAft>
              <a:defRPr/>
            </a:pPr>
            <a:endParaRPr lang="nb-NO" altLang="nb-NO" sz="2000" b="1" dirty="0">
              <a:solidFill>
                <a:srgbClr val="000000"/>
              </a:solidFill>
              <a:latin typeface="Arial" panose="020B0604020202020204" pitchFamily="34" charset="0"/>
            </a:endParaRPr>
          </a:p>
          <a:p>
            <a:pPr>
              <a:spcBef>
                <a:spcPct val="0"/>
              </a:spcBef>
              <a:spcAft>
                <a:spcPts val="633"/>
              </a:spcAft>
              <a:defRPr/>
            </a:pPr>
            <a:r>
              <a:rPr lang="nb-NO" altLang="nb-NO" sz="2000" b="1" dirty="0">
                <a:solidFill>
                  <a:srgbClr val="000000"/>
                </a:solidFill>
                <a:latin typeface="Arial" panose="020B0604020202020204" pitchFamily="34" charset="0"/>
              </a:rPr>
              <a:t>Reflekterende </a:t>
            </a:r>
          </a:p>
          <a:p>
            <a:pPr>
              <a:spcBef>
                <a:spcPct val="0"/>
              </a:spcBef>
              <a:spcAft>
                <a:spcPts val="633"/>
              </a:spcAft>
              <a:defRPr/>
            </a:pPr>
            <a:r>
              <a:rPr lang="nb-NO" altLang="nb-NO" sz="2000" b="1" dirty="0">
                <a:solidFill>
                  <a:srgbClr val="000000"/>
                </a:solidFill>
                <a:latin typeface="Arial" panose="020B0604020202020204" pitchFamily="34" charset="0"/>
              </a:rPr>
              <a:t>team</a:t>
            </a:r>
          </a:p>
        </p:txBody>
      </p:sp>
      <p:sp>
        <p:nvSpPr>
          <p:cNvPr id="28" name="Rektangel 27">
            <a:extLst>
              <a:ext uri="{FF2B5EF4-FFF2-40B4-BE49-F238E27FC236}">
                <a16:creationId xmlns:a16="http://schemas.microsoft.com/office/drawing/2014/main" id="{5A193433-FAD0-EC4F-B639-84B9B29929F4}"/>
              </a:ext>
            </a:extLst>
          </p:cNvPr>
          <p:cNvSpPr/>
          <p:nvPr/>
        </p:nvSpPr>
        <p:spPr>
          <a:xfrm>
            <a:off x="4413888" y="5270801"/>
            <a:ext cx="4058376" cy="507831"/>
          </a:xfrm>
          <a:prstGeom prst="rect">
            <a:avLst/>
          </a:prstGeom>
        </p:spPr>
        <p:txBody>
          <a:bodyPr wrap="square">
            <a:spAutoFit/>
          </a:bodyPr>
          <a:lstStyle/>
          <a:p>
            <a:pPr>
              <a:spcBef>
                <a:spcPct val="0"/>
              </a:spcBef>
              <a:spcAft>
                <a:spcPts val="633"/>
              </a:spcAft>
              <a:defRPr/>
            </a:pPr>
            <a:r>
              <a:rPr lang="nb-NO" altLang="nb-NO" sz="2700" b="1" dirty="0">
                <a:solidFill>
                  <a:schemeClr val="accent6">
                    <a:lumMod val="50000"/>
                  </a:schemeClr>
                </a:solidFill>
                <a:latin typeface="Arial" panose="020B0604020202020204" pitchFamily="34" charset="0"/>
              </a:rPr>
              <a:t>KYR som sikker base</a:t>
            </a:r>
          </a:p>
        </p:txBody>
      </p:sp>
      <p:sp>
        <p:nvSpPr>
          <p:cNvPr id="6" name="Rektangel 5">
            <a:extLst>
              <a:ext uri="{FF2B5EF4-FFF2-40B4-BE49-F238E27FC236}">
                <a16:creationId xmlns:a16="http://schemas.microsoft.com/office/drawing/2014/main" id="{A47180F6-E9FA-AE44-A7E3-B474C503813C}"/>
              </a:ext>
            </a:extLst>
          </p:cNvPr>
          <p:cNvSpPr/>
          <p:nvPr/>
        </p:nvSpPr>
        <p:spPr>
          <a:xfrm>
            <a:off x="4478056" y="2730306"/>
            <a:ext cx="2852063" cy="1231106"/>
          </a:xfrm>
          <a:prstGeom prst="rect">
            <a:avLst/>
          </a:prstGeom>
        </p:spPr>
        <p:txBody>
          <a:bodyPr wrap="square">
            <a:spAutoFit/>
          </a:bodyPr>
          <a:lstStyle/>
          <a:p>
            <a:pPr algn="ctr">
              <a:spcAft>
                <a:spcPts val="633"/>
              </a:spcAft>
              <a:defRPr/>
            </a:pPr>
            <a:r>
              <a:rPr lang="nb-NO" altLang="nb-NO" sz="1600" b="1" dirty="0">
                <a:solidFill>
                  <a:srgbClr val="000000"/>
                </a:solidFill>
                <a:latin typeface="Arial" pitchFamily="34" charset="0"/>
                <a:ea typeface="ＭＳ Ｐゴシック" pitchFamily="34" charset="-128"/>
              </a:rPr>
              <a:t>Medarbeidernes: </a:t>
            </a:r>
          </a:p>
          <a:p>
            <a:pPr algn="ctr">
              <a:spcAft>
                <a:spcPts val="633"/>
              </a:spcAft>
              <a:defRPr/>
            </a:pPr>
            <a:r>
              <a:rPr lang="nb-NO" altLang="nb-NO" sz="1600" b="1" dirty="0">
                <a:solidFill>
                  <a:srgbClr val="000000"/>
                </a:solidFill>
                <a:latin typeface="Arial" pitchFamily="34" charset="0"/>
                <a:ea typeface="ＭＳ Ｐゴシック" pitchFamily="34" charset="-128"/>
              </a:rPr>
              <a:t>Verdier, kunnskap, interesser</a:t>
            </a:r>
          </a:p>
          <a:p>
            <a:pPr algn="ctr">
              <a:spcAft>
                <a:spcPts val="633"/>
              </a:spcAft>
              <a:defRPr/>
            </a:pPr>
            <a:r>
              <a:rPr lang="nb-NO" altLang="nb-NO" sz="1600" b="1" dirty="0">
                <a:solidFill>
                  <a:srgbClr val="000000"/>
                </a:solidFill>
                <a:latin typeface="Arial" pitchFamily="34" charset="0"/>
                <a:ea typeface="ＭＳ Ｐゴシック" pitchFamily="34" charset="-128"/>
              </a:rPr>
              <a:t>behov, ferdigheter</a:t>
            </a:r>
          </a:p>
        </p:txBody>
      </p:sp>
    </p:spTree>
    <p:extLst>
      <p:ext uri="{BB962C8B-B14F-4D97-AF65-F5344CB8AC3E}">
        <p14:creationId xmlns:p14="http://schemas.microsoft.com/office/powerpoint/2010/main" val="30524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 i katastrofelandskapet">
            <a:extLst>
              <a:ext uri="{FF2B5EF4-FFF2-40B4-BE49-F238E27FC236}">
                <a16:creationId xmlns:a16="http://schemas.microsoft.com/office/drawing/2014/main" id="{462F8F1A-E3A1-8640-A902-E149A98C26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87710" y="608013"/>
            <a:ext cx="3939366" cy="5272087"/>
          </a:xfrm>
          <a:prstGeom prst="rect">
            <a:avLst/>
          </a:prstGeom>
          <a:solidFill>
            <a:srgbClr val="FFFFFF"/>
          </a:solidFill>
        </p:spPr>
      </p:pic>
      <p:sp>
        <p:nvSpPr>
          <p:cNvPr id="73" name="Text Placeholder 3">
            <a:extLst>
              <a:ext uri="{FF2B5EF4-FFF2-40B4-BE49-F238E27FC236}">
                <a16:creationId xmlns:a16="http://schemas.microsoft.com/office/drawing/2014/main" id="{8A0ECD8B-3AAD-4E9F-AF32-FEAAEE941264}"/>
              </a:ext>
            </a:extLst>
          </p:cNvPr>
          <p:cNvSpPr>
            <a:spLocks noGrp="1"/>
          </p:cNvSpPr>
          <p:nvPr>
            <p:ph type="body" sz="half" idx="2"/>
          </p:nvPr>
        </p:nvSpPr>
        <p:spPr>
          <a:xfrm>
            <a:off x="482707" y="-401053"/>
            <a:ext cx="3097599" cy="6041440"/>
          </a:xfrm>
        </p:spPr>
        <p:txBody>
          <a:bodyPr>
            <a:noAutofit/>
          </a:bodyPr>
          <a:lstStyle/>
          <a:p>
            <a:pPr>
              <a:lnSpc>
                <a:spcPct val="150000"/>
              </a:lnSpc>
            </a:pPr>
            <a:endParaRPr lang="en-US" sz="4400" b="1" dirty="0"/>
          </a:p>
          <a:p>
            <a:pPr>
              <a:lnSpc>
                <a:spcPct val="150000"/>
              </a:lnSpc>
            </a:pPr>
            <a:r>
              <a:rPr lang="en-US" sz="4400" b="1" dirty="0" err="1">
                <a:solidFill>
                  <a:srgbClr val="002060"/>
                </a:solidFill>
              </a:rPr>
              <a:t>Bøker</a:t>
            </a:r>
            <a:endParaRPr lang="en-US" sz="4400" b="1" dirty="0">
              <a:solidFill>
                <a:srgbClr val="002060"/>
              </a:solidFill>
            </a:endParaRPr>
          </a:p>
          <a:p>
            <a:pPr>
              <a:lnSpc>
                <a:spcPct val="150000"/>
              </a:lnSpc>
            </a:pPr>
            <a:r>
              <a:rPr lang="en-US" sz="4000" b="1" dirty="0" err="1"/>
              <a:t>Teori</a:t>
            </a:r>
            <a:endParaRPr lang="en-US" sz="4000" b="1" dirty="0"/>
          </a:p>
          <a:p>
            <a:pPr>
              <a:lnSpc>
                <a:spcPct val="150000"/>
              </a:lnSpc>
            </a:pPr>
            <a:r>
              <a:rPr lang="en-US" sz="4000" b="1" dirty="0" err="1"/>
              <a:t>Historier</a:t>
            </a:r>
            <a:endParaRPr lang="en-US" sz="4000" b="1" dirty="0"/>
          </a:p>
          <a:p>
            <a:pPr>
              <a:lnSpc>
                <a:spcPct val="150000"/>
              </a:lnSpc>
            </a:pPr>
            <a:r>
              <a:rPr lang="en-US" sz="4000" b="1" dirty="0" err="1"/>
              <a:t>Pasient</a:t>
            </a:r>
            <a:r>
              <a:rPr lang="en-US" sz="4000" b="1" dirty="0"/>
              <a:t>, </a:t>
            </a:r>
            <a:r>
              <a:rPr lang="en-US" sz="4000" b="1" dirty="0" err="1"/>
              <a:t>pårørende</a:t>
            </a:r>
            <a:endParaRPr lang="en-US" sz="4000" b="1" dirty="0"/>
          </a:p>
        </p:txBody>
      </p:sp>
      <p:pic>
        <p:nvPicPr>
          <p:cNvPr id="5" name="Bilde 4">
            <a:extLst>
              <a:ext uri="{FF2B5EF4-FFF2-40B4-BE49-F238E27FC236}">
                <a16:creationId xmlns:a16="http://schemas.microsoft.com/office/drawing/2014/main" id="{0A47C00D-76CB-524F-84AD-58B818ACC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768" y="608013"/>
            <a:ext cx="3952525" cy="5272087"/>
          </a:xfrm>
          <a:prstGeom prst="rect">
            <a:avLst/>
          </a:prstGeom>
        </p:spPr>
      </p:pic>
    </p:spTree>
    <p:extLst>
      <p:ext uri="{BB962C8B-B14F-4D97-AF65-F5344CB8AC3E}">
        <p14:creationId xmlns:p14="http://schemas.microsoft.com/office/powerpoint/2010/main" val="97935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42B0F5-CCE6-424B-A378-4103F43B1322}"/>
              </a:ext>
            </a:extLst>
          </p:cNvPr>
          <p:cNvSpPr>
            <a:spLocks noGrp="1"/>
          </p:cNvSpPr>
          <p:nvPr>
            <p:ph type="title"/>
          </p:nvPr>
        </p:nvSpPr>
        <p:spPr>
          <a:xfrm>
            <a:off x="560236" y="212035"/>
            <a:ext cx="10515600" cy="1325563"/>
          </a:xfrm>
        </p:spPr>
        <p:txBody>
          <a:bodyPr>
            <a:normAutofit/>
          </a:bodyPr>
          <a:lstStyle/>
          <a:p>
            <a:r>
              <a:rPr lang="nb-NO" sz="4000" b="1" dirty="0" err="1">
                <a:solidFill>
                  <a:srgbClr val="002060"/>
                </a:solidFill>
                <a:latin typeface="+mn-lt"/>
              </a:rPr>
              <a:t>Podcaster</a:t>
            </a:r>
            <a:r>
              <a:rPr lang="nb-NO" sz="4000" b="1" dirty="0">
                <a:solidFill>
                  <a:srgbClr val="002060"/>
                </a:solidFill>
                <a:latin typeface="+mn-lt"/>
              </a:rPr>
              <a:t> og informative lenker</a:t>
            </a:r>
          </a:p>
        </p:txBody>
      </p:sp>
      <p:sp>
        <p:nvSpPr>
          <p:cNvPr id="3" name="Plassholder for innhold 2">
            <a:extLst>
              <a:ext uri="{FF2B5EF4-FFF2-40B4-BE49-F238E27FC236}">
                <a16:creationId xmlns:a16="http://schemas.microsoft.com/office/drawing/2014/main" id="{D177A2AE-460F-5247-93A9-E46424DC32B9}"/>
              </a:ext>
            </a:extLst>
          </p:cNvPr>
          <p:cNvSpPr>
            <a:spLocks noGrp="1"/>
          </p:cNvSpPr>
          <p:nvPr>
            <p:ph idx="1"/>
          </p:nvPr>
        </p:nvSpPr>
        <p:spPr>
          <a:xfrm>
            <a:off x="400594" y="1537598"/>
            <a:ext cx="11390811" cy="5532437"/>
          </a:xfrm>
        </p:spPr>
        <p:txBody>
          <a:bodyPr>
            <a:noAutofit/>
          </a:bodyPr>
          <a:lstStyle/>
          <a:p>
            <a:pPr>
              <a:spcBef>
                <a:spcPts val="0"/>
              </a:spcBef>
              <a:spcAft>
                <a:spcPts val="1800"/>
              </a:spcAft>
            </a:pPr>
            <a:r>
              <a:rPr lang="nb-NO" sz="1800" b="1" dirty="0" err="1"/>
              <a:t>Podcaster</a:t>
            </a:r>
            <a:r>
              <a:rPr lang="nb-NO" sz="1800" b="1" dirty="0"/>
              <a:t> om BET</a:t>
            </a:r>
            <a:endParaRPr lang="nb-NO" sz="1800" b="1" dirty="0">
              <a:hlinkClick r:id="rId2"/>
            </a:endParaRPr>
          </a:p>
          <a:p>
            <a:pPr lvl="1">
              <a:spcBef>
                <a:spcPts val="0"/>
              </a:spcBef>
              <a:spcAft>
                <a:spcPts val="1800"/>
              </a:spcAft>
              <a:buFont typeface="Wingdings" pitchFamily="2" charset="2"/>
              <a:buChar char="Ø"/>
            </a:pPr>
            <a:r>
              <a:rPr lang="nb-NO" sz="1800" dirty="0">
                <a:hlinkClick r:id="rId2"/>
              </a:rPr>
              <a:t>https://www.madinnorway.org/2021/04/5-birgit-inviterer-didrik-heggdal-bet/</a:t>
            </a:r>
            <a:endParaRPr lang="nb-NO" sz="1800" dirty="0"/>
          </a:p>
          <a:p>
            <a:pPr lvl="1">
              <a:spcBef>
                <a:spcPts val="0"/>
              </a:spcBef>
              <a:spcAft>
                <a:spcPts val="1800"/>
              </a:spcAft>
              <a:buFont typeface="Wingdings" pitchFamily="2" charset="2"/>
              <a:buChar char="Ø"/>
            </a:pPr>
            <a:r>
              <a:rPr lang="nb-NO" sz="1800" dirty="0">
                <a:hlinkClick r:id="rId3"/>
              </a:rPr>
              <a:t>https://www.madinnorway.org/2021/11/16-birgit-inviterer-sigrid-og-didrik-erfaringer-fra-bet-fra-ei-som-har-vaert-der/</a:t>
            </a:r>
            <a:r>
              <a:rPr lang="nb-NO" sz="1800" dirty="0"/>
              <a:t> </a:t>
            </a:r>
            <a:endParaRPr lang="nb-NO" sz="1800" b="1" dirty="0">
              <a:solidFill>
                <a:prstClr val="black"/>
              </a:solidFill>
            </a:endParaRPr>
          </a:p>
          <a:p>
            <a:pPr>
              <a:spcBef>
                <a:spcPts val="0"/>
              </a:spcBef>
              <a:spcAft>
                <a:spcPts val="1800"/>
              </a:spcAft>
            </a:pPr>
            <a:r>
              <a:rPr lang="nb-NO" sz="1800" b="1" dirty="0">
                <a:solidFill>
                  <a:prstClr val="black"/>
                </a:solidFill>
              </a:rPr>
              <a:t>Læringsportal om Komplementær Ytre Regulering </a:t>
            </a:r>
          </a:p>
          <a:p>
            <a:pPr lvl="1">
              <a:spcBef>
                <a:spcPts val="0"/>
              </a:spcBef>
              <a:spcAft>
                <a:spcPts val="1800"/>
              </a:spcAft>
              <a:buFont typeface="Wingdings" pitchFamily="2" charset="2"/>
              <a:buChar char="Ø"/>
            </a:pPr>
            <a:r>
              <a:rPr lang="nb-NO" sz="1800" dirty="0">
                <a:solidFill>
                  <a:prstClr val="black"/>
                </a:solidFill>
                <a:hlinkClick r:id="rId4"/>
              </a:rPr>
              <a:t>https://kyr.helsekompetanse.no</a:t>
            </a:r>
            <a:r>
              <a:rPr lang="nb-NO" sz="1800" dirty="0">
                <a:solidFill>
                  <a:prstClr val="black"/>
                </a:solidFill>
              </a:rPr>
              <a:t> </a:t>
            </a:r>
          </a:p>
          <a:p>
            <a:pPr>
              <a:spcBef>
                <a:spcPts val="0"/>
              </a:spcBef>
              <a:spcAft>
                <a:spcPts val="1800"/>
              </a:spcAft>
            </a:pPr>
            <a:r>
              <a:rPr lang="nb-NO" sz="1800" b="1" dirty="0"/>
              <a:t>Internasjonale veiledere som beskriver BET som et «best </a:t>
            </a:r>
            <a:r>
              <a:rPr lang="nb-NO" sz="1800" b="1" dirty="0" err="1"/>
              <a:t>practice</a:t>
            </a:r>
            <a:r>
              <a:rPr lang="nb-NO" sz="1800" b="1" dirty="0"/>
              <a:t>»-eksempel</a:t>
            </a:r>
          </a:p>
          <a:p>
            <a:pPr lvl="1">
              <a:spcBef>
                <a:spcPts val="0"/>
              </a:spcBef>
              <a:spcAft>
                <a:spcPts val="1800"/>
              </a:spcAft>
              <a:buFont typeface="Wingdings" pitchFamily="2" charset="2"/>
              <a:buChar char="Ø"/>
            </a:pPr>
            <a:r>
              <a:rPr lang="nb-NO" sz="1800" dirty="0"/>
              <a:t>WHO, 2021: </a:t>
            </a:r>
            <a:r>
              <a:rPr lang="nb-NO" sz="1800" dirty="0">
                <a:solidFill>
                  <a:prstClr val="black"/>
                </a:solidFill>
                <a:hlinkClick r:id="rId5"/>
              </a:rPr>
              <a:t>https://www.who.int/publications/i/item/9789240025745</a:t>
            </a:r>
            <a:endParaRPr lang="nb-NO" sz="1800" dirty="0">
              <a:solidFill>
                <a:prstClr val="black"/>
              </a:solidFill>
            </a:endParaRPr>
          </a:p>
          <a:p>
            <a:pPr lvl="1">
              <a:spcBef>
                <a:spcPts val="0"/>
              </a:spcBef>
              <a:spcAft>
                <a:spcPts val="1800"/>
              </a:spcAft>
              <a:buFont typeface="Wingdings" pitchFamily="2" charset="2"/>
              <a:buChar char="Ø"/>
            </a:pPr>
            <a:r>
              <a:rPr lang="nb-NO" sz="1800" dirty="0"/>
              <a:t>Council </a:t>
            </a:r>
            <a:r>
              <a:rPr lang="nb-NO" sz="1800" dirty="0" err="1"/>
              <a:t>of</a:t>
            </a:r>
            <a:r>
              <a:rPr lang="nb-NO" sz="1800" dirty="0"/>
              <a:t> Europe, 2021</a:t>
            </a:r>
            <a:r>
              <a:rPr lang="nb-NO" sz="1800" dirty="0">
                <a:solidFill>
                  <a:prstClr val="black"/>
                </a:solidFill>
              </a:rPr>
              <a:t>:  </a:t>
            </a:r>
            <a:r>
              <a:rPr lang="nb-NO" sz="1800" dirty="0">
                <a:solidFill>
                  <a:prstClr val="black"/>
                </a:solidFill>
                <a:hlinkClick r:id="rId6"/>
              </a:rPr>
              <a:t>https://www.coe.int/en/web/bioethics/good-practices-for-reducing-and-preventing-coercion-in-mental-health-settings-in-the-council-of-europe</a:t>
            </a:r>
            <a:r>
              <a:rPr lang="nb-NO" sz="1800" dirty="0">
                <a:solidFill>
                  <a:prstClr val="black"/>
                </a:solidFill>
              </a:rPr>
              <a:t> </a:t>
            </a:r>
          </a:p>
          <a:p>
            <a:pPr>
              <a:spcBef>
                <a:spcPts val="0"/>
              </a:spcBef>
              <a:spcAft>
                <a:spcPts val="1800"/>
              </a:spcAft>
            </a:pPr>
            <a:endParaRPr lang="nb-NO" sz="1800" dirty="0"/>
          </a:p>
        </p:txBody>
      </p:sp>
    </p:spTree>
    <p:extLst>
      <p:ext uri="{BB962C8B-B14F-4D97-AF65-F5344CB8AC3E}">
        <p14:creationId xmlns:p14="http://schemas.microsoft.com/office/powerpoint/2010/main" val="377041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288759" y="1596088"/>
            <a:ext cx="8228595" cy="1077218"/>
          </a:xfrm>
        </p:spPr>
        <p:txBody>
          <a:bodyPr/>
          <a:lstStyle/>
          <a:p>
            <a:pPr marL="0" indent="0">
              <a:buNone/>
            </a:pPr>
            <a:r>
              <a:rPr lang="nb-NO" u="sng" dirty="0">
                <a:hlinkClick r:id="rId2"/>
              </a:rPr>
              <a:t>https://youtu.be/l2zLCCRT-nE</a:t>
            </a:r>
            <a:endParaRPr lang="nb-NO" dirty="0"/>
          </a:p>
        </p:txBody>
      </p:sp>
      <p:sp>
        <p:nvSpPr>
          <p:cNvPr id="4" name="Rektangel 3">
            <a:extLst>
              <a:ext uri="{FF2B5EF4-FFF2-40B4-BE49-F238E27FC236}">
                <a16:creationId xmlns:a16="http://schemas.microsoft.com/office/drawing/2014/main" id="{22D0ADE7-D38B-CD42-B63E-233D674D59FA}"/>
              </a:ext>
            </a:extLst>
          </p:cNvPr>
          <p:cNvSpPr/>
          <p:nvPr/>
        </p:nvSpPr>
        <p:spPr>
          <a:xfrm>
            <a:off x="2288759" y="3150484"/>
            <a:ext cx="7010254" cy="1938992"/>
          </a:xfrm>
          <a:prstGeom prst="rect">
            <a:avLst/>
          </a:prstGeom>
        </p:spPr>
        <p:txBody>
          <a:bodyPr wrap="square">
            <a:spAutoFit/>
          </a:bodyPr>
          <a:lstStyle/>
          <a:p>
            <a:r>
              <a:rPr lang="nb-NO" sz="2400" dirty="0">
                <a:hlinkClick r:id="rId3"/>
              </a:rPr>
              <a:t>https://vestreviken.no/sok?k=BET&amp;Source=https%3A%2F%2Fvestreviken%2Eno%2Ffag%2Dog%2Dforskning%2Futdanning%2Dog%2Dkompetanse</a:t>
            </a:r>
            <a:endParaRPr lang="nb-NO" sz="2400" dirty="0"/>
          </a:p>
          <a:p>
            <a:endParaRPr lang="nb-NO" sz="2400" dirty="0"/>
          </a:p>
          <a:p>
            <a:endParaRPr lang="nb-NO" sz="2400" dirty="0"/>
          </a:p>
        </p:txBody>
      </p:sp>
      <p:sp>
        <p:nvSpPr>
          <p:cNvPr id="6" name="TekstSylinder 5">
            <a:extLst>
              <a:ext uri="{FF2B5EF4-FFF2-40B4-BE49-F238E27FC236}">
                <a16:creationId xmlns:a16="http://schemas.microsoft.com/office/drawing/2014/main" id="{42A7D030-FE2E-9241-B211-424B7D692A75}"/>
              </a:ext>
            </a:extLst>
          </p:cNvPr>
          <p:cNvSpPr txBox="1"/>
          <p:nvPr/>
        </p:nvSpPr>
        <p:spPr>
          <a:xfrm>
            <a:off x="2288759" y="2450229"/>
            <a:ext cx="6793848" cy="461665"/>
          </a:xfrm>
          <a:prstGeom prst="rect">
            <a:avLst/>
          </a:prstGeom>
          <a:noFill/>
        </p:spPr>
        <p:txBody>
          <a:bodyPr wrap="none" rtlCol="0">
            <a:spAutoFit/>
          </a:bodyPr>
          <a:lstStyle/>
          <a:p>
            <a:r>
              <a:rPr lang="nb-NO" sz="2400" b="1" dirty="0"/>
              <a:t>Utdanninger i BET og div annen informasjon:</a:t>
            </a:r>
          </a:p>
        </p:txBody>
      </p:sp>
      <p:sp>
        <p:nvSpPr>
          <p:cNvPr id="8" name="TekstSylinder 7">
            <a:extLst>
              <a:ext uri="{FF2B5EF4-FFF2-40B4-BE49-F238E27FC236}">
                <a16:creationId xmlns:a16="http://schemas.microsoft.com/office/drawing/2014/main" id="{D9098074-F237-0C44-8492-A18B38E1F3E5}"/>
              </a:ext>
            </a:extLst>
          </p:cNvPr>
          <p:cNvSpPr txBox="1"/>
          <p:nvPr/>
        </p:nvSpPr>
        <p:spPr>
          <a:xfrm>
            <a:off x="2341659" y="1042215"/>
            <a:ext cx="6904454" cy="461665"/>
          </a:xfrm>
          <a:prstGeom prst="rect">
            <a:avLst/>
          </a:prstGeom>
          <a:noFill/>
        </p:spPr>
        <p:txBody>
          <a:bodyPr wrap="none" rtlCol="0">
            <a:spAutoFit/>
          </a:bodyPr>
          <a:lstStyle/>
          <a:p>
            <a:r>
              <a:rPr lang="nb-NO" sz="2400" b="1" dirty="0"/>
              <a:t>Bekreftende kommunikasjon - en påminnelse:</a:t>
            </a:r>
          </a:p>
        </p:txBody>
      </p:sp>
      <p:sp>
        <p:nvSpPr>
          <p:cNvPr id="2" name="TekstSylinder 1">
            <a:extLst>
              <a:ext uri="{FF2B5EF4-FFF2-40B4-BE49-F238E27FC236}">
                <a16:creationId xmlns:a16="http://schemas.microsoft.com/office/drawing/2014/main" id="{B4585EE7-7E39-886C-FE67-9F5A804FC8E6}"/>
              </a:ext>
            </a:extLst>
          </p:cNvPr>
          <p:cNvSpPr txBox="1"/>
          <p:nvPr/>
        </p:nvSpPr>
        <p:spPr>
          <a:xfrm>
            <a:off x="1975373" y="4673873"/>
            <a:ext cx="6508512" cy="1938992"/>
          </a:xfrm>
          <a:prstGeom prst="rect">
            <a:avLst/>
          </a:prstGeom>
          <a:noFill/>
        </p:spPr>
        <p:txBody>
          <a:bodyPr wrap="none" rtlCol="0">
            <a:spAutoFit/>
          </a:bodyPr>
          <a:lstStyle/>
          <a:p>
            <a:pPr algn="ctr"/>
            <a:r>
              <a:rPr lang="nb-NO" sz="2400" b="1" dirty="0"/>
              <a:t>Ønske om mer informasjon, hospitere ved, </a:t>
            </a:r>
          </a:p>
          <a:p>
            <a:pPr algn="ctr"/>
            <a:r>
              <a:rPr lang="nb-NO" sz="2400" b="1" dirty="0"/>
              <a:t>eller besøke BET seksjonen? Kontakt:</a:t>
            </a:r>
          </a:p>
          <a:p>
            <a:pPr algn="ctr"/>
            <a:endParaRPr lang="nb-NO" sz="2400" dirty="0"/>
          </a:p>
          <a:p>
            <a:pPr algn="ctr"/>
            <a:r>
              <a:rPr lang="nb-NO" sz="2400" dirty="0">
                <a:hlinkClick r:id="rId4"/>
              </a:rPr>
              <a:t>Arne.lillelien@vestreviken.no</a:t>
            </a:r>
            <a:endParaRPr lang="nb-NO" sz="2400" dirty="0"/>
          </a:p>
          <a:p>
            <a:pPr algn="ctr"/>
            <a:endParaRPr lang="nb-NO" sz="2400" dirty="0"/>
          </a:p>
        </p:txBody>
      </p:sp>
    </p:spTree>
    <p:extLst>
      <p:ext uri="{BB962C8B-B14F-4D97-AF65-F5344CB8AC3E}">
        <p14:creationId xmlns:p14="http://schemas.microsoft.com/office/powerpoint/2010/main" val="294126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txBox="1">
            <a:spLocks noGrp="1" noChangeArrowheads="1"/>
          </p:cNvSpPr>
          <p:nvPr>
            <p:ph type="title" idx="4294967295"/>
          </p:nvPr>
        </p:nvSpPr>
        <p:spPr>
          <a:xfrm>
            <a:off x="2655277" y="246062"/>
            <a:ext cx="8229600" cy="496888"/>
          </a:xfrm>
        </p:spPr>
        <p:txBody>
          <a:bodyPr>
            <a:normAutofit fontScale="90000"/>
          </a:bodyPr>
          <a:lstStyle/>
          <a:p>
            <a:pPr eaLnBrk="1" hangingPunct="1"/>
            <a:r>
              <a:rPr lang="nb-NO" altLang="nb-NO" sz="2800" b="1" dirty="0">
                <a:solidFill>
                  <a:schemeClr val="tx2">
                    <a:lumMod val="75000"/>
                  </a:schemeClr>
                </a:solidFill>
                <a:latin typeface="+mn-lt"/>
                <a:ea typeface="Microsoft YaHei" pitchFamily="34" charset="-122"/>
              </a:rPr>
              <a:t>Litteratur om BET tilgjengelig på internett</a:t>
            </a:r>
            <a:endParaRPr altLang="nb-NO" sz="2800" b="1" dirty="0">
              <a:solidFill>
                <a:schemeClr val="tx2">
                  <a:lumMod val="75000"/>
                </a:schemeClr>
              </a:solidFill>
              <a:latin typeface="+mn-lt"/>
              <a:ea typeface="Microsoft YaHei" pitchFamily="34" charset="-122"/>
            </a:endParaRPr>
          </a:p>
        </p:txBody>
      </p:sp>
      <p:sp>
        <p:nvSpPr>
          <p:cNvPr id="302083" name="Rectangle 3"/>
          <p:cNvSpPr txBox="1">
            <a:spLocks noGrp="1" noChangeArrowheads="1"/>
          </p:cNvSpPr>
          <p:nvPr>
            <p:ph type="body" idx="4294967295"/>
          </p:nvPr>
        </p:nvSpPr>
        <p:spPr>
          <a:xfrm>
            <a:off x="0" y="742950"/>
            <a:ext cx="12049125" cy="6257925"/>
          </a:xfrm>
        </p:spPr>
        <p:txBody>
          <a:bodyPr>
            <a:noAutofit/>
          </a:bodyPr>
          <a:lstStyle/>
          <a:p>
            <a:pPr marL="383000" lvl="1" indent="0">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Andersen C &amp; </a:t>
            </a:r>
            <a:r>
              <a:rPr lang="nb-NO" altLang="nb-NO" sz="1400" dirty="0" err="1">
                <a:latin typeface="Arial" panose="020B0604020202020204" pitchFamily="34" charset="0"/>
                <a:ea typeface="Microsoft YaHei" pitchFamily="34" charset="-122"/>
                <a:cs typeface="Arial" panose="020B0604020202020204" pitchFamily="34" charset="0"/>
              </a:rPr>
              <a:t>Goldsack</a:t>
            </a:r>
            <a:r>
              <a:rPr lang="nb-NO" altLang="nb-NO" sz="1400" dirty="0">
                <a:latin typeface="Arial" panose="020B0604020202020204" pitchFamily="34" charset="0"/>
                <a:ea typeface="Microsoft YaHei" pitchFamily="34" charset="-122"/>
                <a:cs typeface="Arial" panose="020B0604020202020204" pitchFamily="34" charset="0"/>
              </a:rPr>
              <a:t> K. (2015). </a:t>
            </a:r>
            <a:r>
              <a:rPr lang="nb-NO" altLang="nb-NO" sz="1400" dirty="0">
                <a:latin typeface="Arial" panose="020B0604020202020204" pitchFamily="34" charset="0"/>
                <a:ea typeface="Microsoft YaHei" pitchFamily="34" charset="-122"/>
                <a:cs typeface="Arial" panose="020B0604020202020204" pitchFamily="34" charset="0"/>
                <a:hlinkClick r:id="rId2"/>
              </a:rPr>
              <a:t>En kvalitativ studie om terapeutenes erfaringer med bekreftende kommunikasjon som terapeutisk verktøy</a:t>
            </a:r>
            <a:r>
              <a:rPr lang="nb-NO" altLang="nb-NO" sz="1400" dirty="0">
                <a:latin typeface="Arial" panose="020B0604020202020204" pitchFamily="34" charset="0"/>
                <a:ea typeface="Microsoft YaHei" pitchFamily="34" charset="-122"/>
                <a:cs typeface="Arial" panose="020B0604020202020204" pitchFamily="34" charset="0"/>
              </a:rPr>
              <a:t>. Hovedoppgave, UiO</a:t>
            </a:r>
          </a:p>
          <a:p>
            <a:pPr marL="383000" lvl="1" indent="0">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Gjerde H (2013). Bekrefte og Ansvarliggjøre – </a:t>
            </a:r>
            <a:r>
              <a:rPr lang="nb-NO" altLang="nb-NO" sz="1400" dirty="0">
                <a:latin typeface="Arial" panose="020B0604020202020204" pitchFamily="34" charset="0"/>
                <a:ea typeface="Microsoft YaHei" pitchFamily="34" charset="-122"/>
                <a:cs typeface="Arial" panose="020B0604020202020204" pitchFamily="34" charset="0"/>
                <a:hlinkClick r:id="rId3"/>
              </a:rPr>
              <a:t>En kvalitativ studie av terapeutenes opplevde utfordringer i forvaltningen av Komplementær Ytre Regulering</a:t>
            </a:r>
            <a:r>
              <a:rPr lang="nb-NO" altLang="nb-NO" sz="1400" dirty="0">
                <a:latin typeface="Arial" panose="020B0604020202020204" pitchFamily="34" charset="0"/>
                <a:ea typeface="Microsoft YaHei" pitchFamily="34" charset="-122"/>
                <a:cs typeface="Arial" panose="020B0604020202020204" pitchFamily="34" charset="0"/>
              </a:rPr>
              <a:t>. Hovedoppgave UiO</a:t>
            </a:r>
          </a:p>
          <a:p>
            <a:pPr marL="383000" lvl="1" indent="0">
              <a:lnSpc>
                <a:spcPct val="90000"/>
              </a:lnSpc>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Hammer J., Heggdal D., Lillelien A., Lilleby P., Fosse R. (2018) </a:t>
            </a:r>
            <a:r>
              <a:rPr lang="nb-NO" altLang="nb-NO" sz="1400" dirty="0">
                <a:latin typeface="Arial" panose="020B0604020202020204" pitchFamily="34" charset="0"/>
                <a:ea typeface="Microsoft YaHei" pitchFamily="34" charset="-122"/>
                <a:cs typeface="Arial" panose="020B0604020202020204" pitchFamily="34" charset="0"/>
                <a:hlinkClick r:id="rId4"/>
              </a:rPr>
              <a:t>Medisinfri etter basal eksponeringsterapi</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i="1" dirty="0">
                <a:latin typeface="Arial" panose="020B0604020202020204" pitchFamily="34" charset="0"/>
                <a:ea typeface="Microsoft YaHei" pitchFamily="34" charset="-122"/>
                <a:cs typeface="Arial" panose="020B0604020202020204" pitchFamily="34" charset="0"/>
              </a:rPr>
              <a:t>Tidsskrift for den norske legeforeningen, </a:t>
            </a:r>
            <a:r>
              <a:rPr lang="nb-NO" sz="1400" dirty="0" err="1">
                <a:latin typeface="Arial" panose="020B0604020202020204" pitchFamily="34" charset="0"/>
                <a:cs typeface="Arial" panose="020B0604020202020204" pitchFamily="34" charset="0"/>
              </a:rPr>
              <a:t>doi</a:t>
            </a:r>
            <a:r>
              <a:rPr lang="nb-NO" sz="1400" dirty="0">
                <a:latin typeface="Arial" panose="020B0604020202020204" pitchFamily="34" charset="0"/>
                <a:cs typeface="Arial" panose="020B0604020202020204" pitchFamily="34" charset="0"/>
              </a:rPr>
              <a:t>: 10.4045/tidsskr.17.0811. </a:t>
            </a:r>
            <a:endParaRPr lang="nb-NO" altLang="nb-NO" sz="1400" dirty="0">
              <a:latin typeface="Arial" panose="020B0604020202020204" pitchFamily="34" charset="0"/>
              <a:ea typeface="Microsoft YaHei" pitchFamily="34" charset="-122"/>
              <a:cs typeface="Arial" panose="020B0604020202020204" pitchFamily="34" charset="0"/>
            </a:endParaRPr>
          </a:p>
          <a:p>
            <a:pPr marL="383000" lvl="1" indent="0">
              <a:lnSpc>
                <a:spcPct val="90000"/>
              </a:lnSpc>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Hammer, J., Fosse, R., Lyngstad, Å., Møller, P. &amp; Heggdal, D. (2016). </a:t>
            </a:r>
            <a:r>
              <a:rPr lang="nb-NO" altLang="nb-NO" sz="1400" dirty="0">
                <a:latin typeface="Arial" panose="020B0604020202020204" pitchFamily="34" charset="0"/>
                <a:ea typeface="Microsoft YaHei" pitchFamily="34" charset="-122"/>
                <a:cs typeface="Arial" panose="020B0604020202020204" pitchFamily="34" charset="0"/>
                <a:hlinkClick r:id="rId5"/>
              </a:rPr>
              <a:t>Effekten av komplementær ytre regulering (KYR) på tvangstiltak. </a:t>
            </a:r>
            <a:r>
              <a:rPr lang="nb-NO" altLang="nb-NO" sz="1400" i="1" dirty="0">
                <a:latin typeface="Arial" panose="020B0604020202020204" pitchFamily="34" charset="0"/>
                <a:ea typeface="Microsoft YaHei" pitchFamily="34" charset="-122"/>
                <a:cs typeface="Arial" panose="020B0604020202020204" pitchFamily="34" charset="0"/>
                <a:hlinkClick r:id="rId5"/>
              </a:rPr>
              <a:t>Tidsskrift for Norsk psykologforening </a:t>
            </a:r>
            <a:r>
              <a:rPr lang="nb-NO" altLang="nb-NO" sz="1400" dirty="0">
                <a:latin typeface="Arial" panose="020B0604020202020204" pitchFamily="34" charset="0"/>
                <a:ea typeface="Microsoft YaHei" pitchFamily="34" charset="-122"/>
                <a:cs typeface="Arial" panose="020B0604020202020204" pitchFamily="34" charset="0"/>
                <a:hlinkClick r:id="rId5"/>
              </a:rPr>
              <a:t>53 (7), 518-29.</a:t>
            </a:r>
            <a:endParaRPr lang="nb-NO" altLang="nb-NO" sz="1400" dirty="0">
              <a:latin typeface="Arial" panose="020B0604020202020204" pitchFamily="34" charset="0"/>
              <a:ea typeface="Microsoft YaHei" pitchFamily="34" charset="-122"/>
              <a:cs typeface="Arial" panose="020B0604020202020204" pitchFamily="34" charset="0"/>
            </a:endParaRPr>
          </a:p>
          <a:p>
            <a:pPr marL="383000" lvl="1" indent="0">
              <a:lnSpc>
                <a:spcPct val="90000"/>
              </a:lnSpc>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Hammer, J., Ludvigsen, K., Heggdal, D., Fosse, R. (2017). </a:t>
            </a:r>
            <a:r>
              <a:rPr lang="nb-NO" altLang="nb-NO" sz="1400" dirty="0">
                <a:latin typeface="Arial" panose="020B0604020202020204" pitchFamily="34" charset="0"/>
                <a:ea typeface="Microsoft YaHei" pitchFamily="34" charset="-122"/>
                <a:cs typeface="Arial" panose="020B0604020202020204" pitchFamily="34" charset="0"/>
                <a:hlinkClick r:id="rId6"/>
              </a:rPr>
              <a:t>Reduksjon av unngåelsesatferd og innleggelser grunnet villet egenskade etter Basal eksponeringsterapi (BET)</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i="1" dirty="0">
                <a:latin typeface="Arial" panose="020B0604020202020204" pitchFamily="34" charset="0"/>
                <a:ea typeface="Microsoft YaHei" pitchFamily="34" charset="-122"/>
                <a:cs typeface="Arial" panose="020B0604020202020204" pitchFamily="34" charset="0"/>
              </a:rPr>
              <a:t>Suicidologi</a:t>
            </a:r>
            <a:r>
              <a:rPr lang="nb-NO" altLang="nb-NO" sz="1400" dirty="0">
                <a:latin typeface="Arial" panose="020B0604020202020204" pitchFamily="34" charset="0"/>
                <a:ea typeface="Microsoft YaHei" pitchFamily="34" charset="-122"/>
                <a:cs typeface="Arial" panose="020B0604020202020204" pitchFamily="34" charset="0"/>
              </a:rPr>
              <a:t> (1): 20-26. ISSN: 1501-6994</a:t>
            </a:r>
          </a:p>
          <a:p>
            <a:pPr marL="383000" lvl="1" indent="0">
              <a:lnSpc>
                <a:spcPct val="90000"/>
              </a:lnSpc>
              <a:spcBef>
                <a:spcPts val="0"/>
              </a:spcBef>
              <a:spcAft>
                <a:spcPts val="1017"/>
              </a:spcAft>
              <a:buSzPct val="80000"/>
              <a:buNone/>
            </a:pPr>
            <a:r>
              <a:rPr altLang="nb-NO" sz="1400" dirty="0">
                <a:latin typeface="Arial" panose="020B0604020202020204" pitchFamily="34" charset="0"/>
                <a:ea typeface="Microsoft YaHei" pitchFamily="34" charset="-122"/>
                <a:cs typeface="Arial" panose="020B0604020202020204" pitchFamily="34" charset="0"/>
              </a:rPr>
              <a:t>Heggdal D: </a:t>
            </a:r>
            <a:r>
              <a:rPr altLang="nb-NO" sz="1400" dirty="0" err="1">
                <a:latin typeface="Arial" panose="020B0604020202020204" pitchFamily="34" charset="0"/>
                <a:ea typeface="Microsoft YaHei" pitchFamily="34" charset="-122"/>
                <a:cs typeface="Arial" panose="020B0604020202020204" pitchFamily="34" charset="0"/>
              </a:rPr>
              <a:t>På</a:t>
            </a:r>
            <a:r>
              <a:rPr altLang="nb-NO" sz="1400" dirty="0">
                <a:latin typeface="Arial" panose="020B0604020202020204" pitchFamily="34" charset="0"/>
                <a:ea typeface="Microsoft YaHei" pitchFamily="34" charset="-122"/>
                <a:cs typeface="Arial" panose="020B0604020202020204" pitchFamily="34" charset="0"/>
              </a:rPr>
              <a:t> </a:t>
            </a:r>
            <a:r>
              <a:rPr altLang="nb-NO" sz="1400" dirty="0" err="1">
                <a:latin typeface="Arial" panose="020B0604020202020204" pitchFamily="34" charset="0"/>
                <a:ea typeface="Microsoft YaHei" pitchFamily="34" charset="-122"/>
                <a:cs typeface="Arial" panose="020B0604020202020204" pitchFamily="34" charset="0"/>
              </a:rPr>
              <a:t>vei</a:t>
            </a:r>
            <a:r>
              <a:rPr altLang="nb-NO" sz="1400" dirty="0">
                <a:latin typeface="Arial" panose="020B0604020202020204" pitchFamily="34" charset="0"/>
                <a:ea typeface="Microsoft YaHei" pitchFamily="34" charset="-122"/>
                <a:cs typeface="Arial" panose="020B0604020202020204" pitchFamily="34" charset="0"/>
              </a:rPr>
              <a:t> </a:t>
            </a:r>
            <a:r>
              <a:rPr altLang="nb-NO" sz="1400" dirty="0" err="1">
                <a:latin typeface="Arial" panose="020B0604020202020204" pitchFamily="34" charset="0"/>
                <a:ea typeface="Microsoft YaHei" pitchFamily="34" charset="-122"/>
                <a:cs typeface="Arial" panose="020B0604020202020204" pitchFamily="34" charset="0"/>
              </a:rPr>
              <a:t>til</a:t>
            </a:r>
            <a:r>
              <a:rPr altLang="nb-NO" sz="1400" dirty="0">
                <a:latin typeface="Arial" panose="020B0604020202020204" pitchFamily="34" charset="0"/>
                <a:ea typeface="Microsoft YaHei" pitchFamily="34" charset="-122"/>
                <a:cs typeface="Arial" panose="020B0604020202020204" pitchFamily="34" charset="0"/>
              </a:rPr>
              <a:t> et liv </a:t>
            </a:r>
            <a:r>
              <a:rPr altLang="nb-NO" sz="1400" dirty="0" err="1">
                <a:latin typeface="Arial" panose="020B0604020202020204" pitchFamily="34" charset="0"/>
                <a:ea typeface="Microsoft YaHei" pitchFamily="34" charset="-122"/>
                <a:cs typeface="Arial" panose="020B0604020202020204" pitchFamily="34" charset="0"/>
              </a:rPr>
              <a:t>det</a:t>
            </a:r>
            <a:r>
              <a:rPr altLang="nb-NO" sz="1400" dirty="0">
                <a:latin typeface="Arial" panose="020B0604020202020204" pitchFamily="34" charset="0"/>
                <a:ea typeface="Microsoft YaHei" pitchFamily="34" charset="-122"/>
                <a:cs typeface="Arial" panose="020B0604020202020204" pitchFamily="34" charset="0"/>
              </a:rPr>
              <a:t> </a:t>
            </a:r>
            <a:r>
              <a:rPr altLang="nb-NO" sz="1400" dirty="0" err="1">
                <a:latin typeface="Arial" panose="020B0604020202020204" pitchFamily="34" charset="0"/>
                <a:ea typeface="Microsoft YaHei" pitchFamily="34" charset="-122"/>
                <a:cs typeface="Arial" panose="020B0604020202020204" pitchFamily="34" charset="0"/>
              </a:rPr>
              <a:t>går</a:t>
            </a:r>
            <a:r>
              <a:rPr altLang="nb-NO" sz="1400" dirty="0">
                <a:latin typeface="Arial" panose="020B0604020202020204" pitchFamily="34" charset="0"/>
                <a:ea typeface="Microsoft YaHei" pitchFamily="34" charset="-122"/>
                <a:cs typeface="Arial" panose="020B0604020202020204" pitchFamily="34" charset="0"/>
              </a:rPr>
              <a:t> an å </a:t>
            </a:r>
            <a:r>
              <a:rPr altLang="nb-NO" sz="1400" dirty="0" err="1">
                <a:latin typeface="Arial" panose="020B0604020202020204" pitchFamily="34" charset="0"/>
                <a:ea typeface="Microsoft YaHei" pitchFamily="34" charset="-122"/>
                <a:cs typeface="Arial" panose="020B0604020202020204" pitchFamily="34" charset="0"/>
              </a:rPr>
              <a:t>leve</a:t>
            </a:r>
            <a:r>
              <a:rPr altLang="nb-NO" sz="1400" dirty="0">
                <a:latin typeface="Arial" panose="020B0604020202020204" pitchFamily="34" charset="0"/>
                <a:ea typeface="Microsoft YaHei" pitchFamily="34" charset="-122"/>
                <a:cs typeface="Arial" panose="020B0604020202020204" pitchFamily="34" charset="0"/>
              </a:rPr>
              <a:t> - om Basal </a:t>
            </a:r>
            <a:r>
              <a:rPr altLang="nb-NO" sz="1400" dirty="0" err="1">
                <a:latin typeface="Arial" panose="020B0604020202020204" pitchFamily="34" charset="0"/>
                <a:ea typeface="Microsoft YaHei" pitchFamily="34" charset="-122"/>
                <a:cs typeface="Arial" panose="020B0604020202020204" pitchFamily="34" charset="0"/>
              </a:rPr>
              <a:t>eksponeringsterapi</a:t>
            </a:r>
            <a:r>
              <a:rPr altLang="nb-NO" sz="1400" dirty="0">
                <a:latin typeface="Arial" panose="020B0604020202020204" pitchFamily="34" charset="0"/>
                <a:ea typeface="Microsoft YaHei" pitchFamily="34" charset="-122"/>
                <a:cs typeface="Arial" panose="020B0604020202020204" pitchFamily="34" charset="0"/>
              </a:rPr>
              <a:t> (BET). </a:t>
            </a:r>
            <a:r>
              <a:rPr altLang="nb-NO" sz="1400" i="1" dirty="0" err="1">
                <a:latin typeface="Arial" panose="020B0604020202020204" pitchFamily="34" charset="0"/>
                <a:ea typeface="Microsoft YaHei" pitchFamily="34" charset="-122"/>
                <a:cs typeface="Arial" panose="020B0604020202020204" pitchFamily="34" charset="0"/>
              </a:rPr>
              <a:t>Tidsskrift</a:t>
            </a:r>
            <a:r>
              <a:rPr altLang="nb-NO" sz="1400" i="1" dirty="0">
                <a:latin typeface="Arial" panose="020B0604020202020204" pitchFamily="34" charset="0"/>
                <a:ea typeface="Microsoft YaHei" pitchFamily="34" charset="-122"/>
                <a:cs typeface="Arial" panose="020B0604020202020204" pitchFamily="34" charset="0"/>
              </a:rPr>
              <a:t> for </a:t>
            </a:r>
            <a:r>
              <a:rPr altLang="nb-NO" sz="1400" i="1" dirty="0" err="1">
                <a:latin typeface="Arial" panose="020B0604020202020204" pitchFamily="34" charset="0"/>
                <a:ea typeface="Microsoft YaHei" pitchFamily="34" charset="-122"/>
                <a:cs typeface="Arial" panose="020B0604020202020204" pitchFamily="34" charset="0"/>
              </a:rPr>
              <a:t>Norsk</a:t>
            </a:r>
            <a:r>
              <a:rPr altLang="nb-NO" sz="1400" i="1" dirty="0">
                <a:latin typeface="Arial" panose="020B0604020202020204" pitchFamily="34" charset="0"/>
                <a:ea typeface="Microsoft YaHei" pitchFamily="34" charset="-122"/>
                <a:cs typeface="Arial" panose="020B0604020202020204" pitchFamily="34" charset="0"/>
              </a:rPr>
              <a:t> </a:t>
            </a:r>
            <a:r>
              <a:rPr altLang="nb-NO" sz="1400" i="1" dirty="0" err="1">
                <a:latin typeface="Arial" panose="020B0604020202020204" pitchFamily="34" charset="0"/>
                <a:ea typeface="Microsoft YaHei" pitchFamily="34" charset="-122"/>
                <a:cs typeface="Arial" panose="020B0604020202020204" pitchFamily="34" charset="0"/>
              </a:rPr>
              <a:t>Psykologforening</a:t>
            </a:r>
            <a:r>
              <a:rPr altLang="nb-NO" sz="1400" dirty="0">
                <a:latin typeface="Arial" panose="020B0604020202020204" pitchFamily="34" charset="0"/>
                <a:ea typeface="Microsoft YaHei" pitchFamily="34" charset="-122"/>
                <a:cs typeface="Arial" panose="020B0604020202020204" pitchFamily="34" charset="0"/>
              </a:rPr>
              <a:t>, </a:t>
            </a:r>
            <a:r>
              <a:rPr altLang="nb-NO" sz="1400" dirty="0">
                <a:latin typeface="Arial" panose="020B0604020202020204" pitchFamily="34" charset="0"/>
                <a:ea typeface="Microsoft YaHei" pitchFamily="34" charset="-122"/>
                <a:cs typeface="Arial" panose="020B0604020202020204" pitchFamily="34" charset="0"/>
                <a:hlinkClick r:id="rId7"/>
              </a:rPr>
              <a:t>Vol 48, </a:t>
            </a:r>
            <a:r>
              <a:rPr altLang="nb-NO" sz="1400" dirty="0" err="1">
                <a:latin typeface="Arial" panose="020B0604020202020204" pitchFamily="34" charset="0"/>
                <a:ea typeface="Microsoft YaHei" pitchFamily="34" charset="-122"/>
                <a:cs typeface="Arial" panose="020B0604020202020204" pitchFamily="34" charset="0"/>
                <a:hlinkClick r:id="rId7"/>
              </a:rPr>
              <a:t>nummer</a:t>
            </a:r>
            <a:r>
              <a:rPr altLang="nb-NO" sz="1400" dirty="0">
                <a:latin typeface="Arial" panose="020B0604020202020204" pitchFamily="34" charset="0"/>
                <a:ea typeface="Microsoft YaHei" pitchFamily="34" charset="-122"/>
                <a:cs typeface="Arial" panose="020B0604020202020204" pitchFamily="34" charset="0"/>
                <a:hlinkClick r:id="rId7"/>
              </a:rPr>
              <a:t> 4, 2011, side 344-349</a:t>
            </a:r>
            <a:endParaRPr altLang="nb-NO" sz="1400" dirty="0">
              <a:latin typeface="Arial" panose="020B0604020202020204" pitchFamily="34" charset="0"/>
              <a:ea typeface="Microsoft YaHei" pitchFamily="34" charset="-122"/>
              <a:cs typeface="Arial" panose="020B0604020202020204" pitchFamily="34" charset="0"/>
            </a:endParaRPr>
          </a:p>
          <a:p>
            <a:pPr marL="383000" lvl="1" indent="0">
              <a:spcBef>
                <a:spcPts val="0"/>
              </a:spcBef>
              <a:spcAft>
                <a:spcPts val="1017"/>
              </a:spcAft>
              <a:buSzPct val="80000"/>
              <a:buNone/>
            </a:pPr>
            <a:r>
              <a:rPr lang="nb-NO" sz="1400" dirty="0">
                <a:latin typeface="Arial" panose="020B0604020202020204" pitchFamily="34" charset="0"/>
                <a:cs typeface="Arial" panose="020B0604020202020204" pitchFamily="34" charset="0"/>
              </a:rPr>
              <a:t>Heggdal D, Borgejordet S. Fosse R (2022)</a:t>
            </a:r>
            <a:r>
              <a:rPr lang="nb-NO" sz="1400" dirty="0">
                <a:latin typeface="Arial" panose="020B0604020202020204" pitchFamily="34" charset="0"/>
                <a:ea typeface="Microsoft YaHei" pitchFamily="34" charset="-122"/>
                <a:cs typeface="Arial" panose="020B0604020202020204" pitchFamily="34" charset="0"/>
              </a:rPr>
              <a:t>.</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Existential</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catastrophe</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anxiety</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Phenomenology</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of</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fearful</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emotions</a:t>
            </a:r>
            <a:r>
              <a:rPr lang="nb-NO" altLang="nb-NO" sz="1400" dirty="0">
                <a:latin typeface="Arial" panose="020B0604020202020204" pitchFamily="34" charset="0"/>
                <a:ea typeface="Microsoft YaHei" pitchFamily="34" charset="-122"/>
                <a:cs typeface="Arial" panose="020B0604020202020204" pitchFamily="34" charset="0"/>
              </a:rPr>
              <a:t> in a </a:t>
            </a:r>
            <a:r>
              <a:rPr lang="nb-NO" altLang="nb-NO" sz="1400" dirty="0" err="1">
                <a:latin typeface="Arial" panose="020B0604020202020204" pitchFamily="34" charset="0"/>
                <a:ea typeface="Microsoft YaHei" pitchFamily="34" charset="-122"/>
                <a:cs typeface="Arial" panose="020B0604020202020204" pitchFamily="34" charset="0"/>
              </a:rPr>
              <a:t>subset</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of</a:t>
            </a:r>
            <a:r>
              <a:rPr lang="nb-NO" altLang="nb-NO" sz="1400" dirty="0">
                <a:latin typeface="Arial" panose="020B0604020202020204" pitchFamily="34" charset="0"/>
                <a:ea typeface="Microsoft YaHei" pitchFamily="34" charset="-122"/>
                <a:cs typeface="Arial" panose="020B0604020202020204" pitchFamily="34" charset="0"/>
              </a:rPr>
              <a:t> service </a:t>
            </a:r>
            <a:r>
              <a:rPr lang="nb-NO" altLang="nb-NO" sz="1400" dirty="0" err="1">
                <a:latin typeface="Arial" panose="020B0604020202020204" pitchFamily="34" charset="0"/>
                <a:ea typeface="Microsoft YaHei" pitchFamily="34" charset="-122"/>
                <a:cs typeface="Arial" panose="020B0604020202020204" pitchFamily="34" charset="0"/>
              </a:rPr>
              <a:t>users</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with</a:t>
            </a:r>
            <a:r>
              <a:rPr lang="nb-NO" altLang="nb-NO" sz="1400" dirty="0">
                <a:latin typeface="Arial" panose="020B0604020202020204" pitchFamily="34" charset="0"/>
                <a:ea typeface="Microsoft YaHei" pitchFamily="34" charset="-122"/>
                <a:cs typeface="Arial" panose="020B0604020202020204" pitchFamily="34" charset="0"/>
              </a:rPr>
              <a:t> severe mental </a:t>
            </a:r>
            <a:r>
              <a:rPr lang="nb-NO" altLang="nb-NO" sz="1400" dirty="0" err="1">
                <a:latin typeface="Arial" panose="020B0604020202020204" pitchFamily="34" charset="0"/>
                <a:ea typeface="Microsoft YaHei" pitchFamily="34" charset="-122"/>
                <a:cs typeface="Arial" panose="020B0604020202020204" pitchFamily="34" charset="0"/>
              </a:rPr>
              <a:t>health</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conditions</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i="1" dirty="0" err="1">
                <a:latin typeface="Arial" panose="020B0604020202020204" pitchFamily="34" charset="0"/>
                <a:ea typeface="Microsoft YaHei" pitchFamily="34" charset="-122"/>
                <a:cs typeface="Arial" panose="020B0604020202020204" pitchFamily="34" charset="0"/>
              </a:rPr>
              <a:t>Frontiers</a:t>
            </a:r>
            <a:r>
              <a:rPr lang="nb-NO" altLang="nb-NO" sz="1400" i="1" dirty="0">
                <a:latin typeface="Arial" panose="020B0604020202020204" pitchFamily="34" charset="0"/>
                <a:ea typeface="Microsoft YaHei" pitchFamily="34" charset="-122"/>
                <a:cs typeface="Arial" panose="020B0604020202020204" pitchFamily="34" charset="0"/>
              </a:rPr>
              <a:t> in </a:t>
            </a:r>
            <a:r>
              <a:rPr lang="nb-NO" altLang="nb-NO" sz="1400" i="1" dirty="0" err="1">
                <a:latin typeface="Arial" panose="020B0604020202020204" pitchFamily="34" charset="0"/>
                <a:ea typeface="Microsoft YaHei" pitchFamily="34" charset="-122"/>
                <a:cs typeface="Arial" panose="020B0604020202020204" pitchFamily="34" charset="0"/>
              </a:rPr>
              <a:t>psychology</a:t>
            </a:r>
            <a:r>
              <a:rPr lang="nb-NO" altLang="nb-NO" sz="1400" dirty="0">
                <a:latin typeface="Arial" panose="020B0604020202020204" pitchFamily="34" charset="0"/>
                <a:ea typeface="Microsoft YaHei" pitchFamily="34" charset="-122"/>
                <a:cs typeface="Arial" panose="020B0604020202020204" pitchFamily="34" charset="0"/>
              </a:rPr>
              <a:t>.</a:t>
            </a:r>
          </a:p>
          <a:p>
            <a:pPr marL="383000" lvl="1" indent="0">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Heggdal D, Lillelien A, Johnsrud SS, Paulsen CD: Basal eksponeringsterapi - En vei inn til seg selv og ut til et liv det går an å leve. </a:t>
            </a:r>
            <a:r>
              <a:rPr lang="nb-NO" altLang="nb-NO" sz="1400" i="1" dirty="0">
                <a:latin typeface="Arial" panose="020B0604020202020204" pitchFamily="34" charset="0"/>
                <a:ea typeface="Microsoft YaHei" pitchFamily="34" charset="-122"/>
                <a:cs typeface="Arial" panose="020B0604020202020204" pitchFamily="34" charset="0"/>
              </a:rPr>
              <a:t>Dialog</a:t>
            </a:r>
            <a:r>
              <a:rPr lang="nb-NO" altLang="nb-NO" sz="1400" dirty="0">
                <a:latin typeface="Arial" panose="020B0604020202020204" pitchFamily="34" charset="0"/>
                <a:ea typeface="Microsoft YaHei" pitchFamily="34" charset="-122"/>
                <a:cs typeface="Arial" panose="020B0604020202020204" pitchFamily="34" charset="0"/>
              </a:rPr>
              <a:t> nr. 4, 2013, side 7-19 </a:t>
            </a:r>
            <a:r>
              <a:rPr lang="nb-NO" altLang="nb-NO" sz="1400" dirty="0">
                <a:latin typeface="Arial" panose="020B0604020202020204" pitchFamily="34" charset="0"/>
                <a:ea typeface="Microsoft YaHei" pitchFamily="34" charset="-122"/>
                <a:cs typeface="Arial" panose="020B0604020202020204" pitchFamily="34" charset="0"/>
                <a:hlinkClick r:id="rId8"/>
              </a:rPr>
              <a:t>http://seprep.no/wp-content/uploads/2012/03/Basal-eksponeringsterapi-Heggdal-et-al.pdf</a:t>
            </a:r>
            <a:r>
              <a:rPr lang="nb-NO" altLang="nb-NO" sz="1400" dirty="0">
                <a:latin typeface="Arial" panose="020B0604020202020204" pitchFamily="34" charset="0"/>
                <a:ea typeface="Microsoft YaHei" pitchFamily="34" charset="-122"/>
                <a:cs typeface="Arial" panose="020B0604020202020204" pitchFamily="34" charset="0"/>
              </a:rPr>
              <a:t>  </a:t>
            </a:r>
          </a:p>
          <a:p>
            <a:pPr marL="383000" lvl="1" indent="0">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Heggdal, D., Hammer, J., </a:t>
            </a:r>
            <a:r>
              <a:rPr lang="nb-NO" altLang="nb-NO" sz="1400" dirty="0" err="1">
                <a:latin typeface="Arial" panose="020B0604020202020204" pitchFamily="34" charset="0"/>
                <a:ea typeface="Microsoft YaHei" pitchFamily="34" charset="-122"/>
                <a:cs typeface="Arial" panose="020B0604020202020204" pitchFamily="34" charset="0"/>
              </a:rPr>
              <a:t>Alsos</a:t>
            </a:r>
            <a:r>
              <a:rPr lang="nb-NO" altLang="nb-NO" sz="1400" dirty="0">
                <a:latin typeface="Arial" panose="020B0604020202020204" pitchFamily="34" charset="0"/>
                <a:ea typeface="Microsoft YaHei" pitchFamily="34" charset="-122"/>
                <a:cs typeface="Arial" panose="020B0604020202020204" pitchFamily="34" charset="0"/>
              </a:rPr>
              <a:t>, T., Malin, I., &amp; Fosse, R. (2015). Erfaringer med å få og ta ansvar for bedringsprosessen og sitt eget liv gjennom basal eksponeringsterapi (BET). </a:t>
            </a:r>
            <a:r>
              <a:rPr lang="nb-NO" altLang="nb-NO" sz="1400" i="1" dirty="0">
                <a:latin typeface="Arial" panose="020B0604020202020204" pitchFamily="34" charset="0"/>
                <a:ea typeface="Microsoft YaHei" pitchFamily="34" charset="-122"/>
                <a:cs typeface="Arial" panose="020B0604020202020204" pitchFamily="34" charset="0"/>
              </a:rPr>
              <a:t>Tidsskrift for psykisk helsearbeid </a:t>
            </a:r>
            <a:r>
              <a:rPr lang="nb-NO" altLang="nb-NO" sz="1400" dirty="0">
                <a:latin typeface="Arial" panose="020B0604020202020204" pitchFamily="34" charset="0"/>
                <a:ea typeface="Microsoft YaHei" pitchFamily="34" charset="-122"/>
                <a:cs typeface="Arial" panose="020B0604020202020204" pitchFamily="34" charset="0"/>
              </a:rPr>
              <a:t>12(2), 119-128.</a:t>
            </a:r>
          </a:p>
          <a:p>
            <a:pPr marL="383000" lvl="1" indent="0">
              <a:spcBef>
                <a:spcPts val="0"/>
              </a:spcBef>
              <a:spcAft>
                <a:spcPts val="1017"/>
              </a:spcAft>
              <a:buSzPct val="80000"/>
              <a:buNone/>
            </a:pPr>
            <a:r>
              <a:rPr lang="nb-NO" altLang="nb-NO" sz="1400" dirty="0">
                <a:latin typeface="Arial" panose="020B0604020202020204" pitchFamily="34" charset="0"/>
                <a:ea typeface="Microsoft YaHei" pitchFamily="34" charset="-122"/>
                <a:cs typeface="Arial" panose="020B0604020202020204" pitchFamily="34" charset="0"/>
              </a:rPr>
              <a:t>Heggdal, D., Fosse, R., Hammer, J. (2016). Basal </a:t>
            </a:r>
            <a:r>
              <a:rPr lang="nb-NO" altLang="nb-NO" sz="1400" dirty="0" err="1">
                <a:latin typeface="Arial" panose="020B0604020202020204" pitchFamily="34" charset="0"/>
                <a:ea typeface="Microsoft YaHei" pitchFamily="34" charset="-122"/>
                <a:cs typeface="Arial" panose="020B0604020202020204" pitchFamily="34" charset="0"/>
              </a:rPr>
              <a:t>exposure</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err="1">
                <a:latin typeface="Arial" panose="020B0604020202020204" pitchFamily="34" charset="0"/>
                <a:ea typeface="Microsoft YaHei" pitchFamily="34" charset="-122"/>
                <a:cs typeface="Arial" panose="020B0604020202020204" pitchFamily="34" charset="0"/>
              </a:rPr>
              <a:t>therapy</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dirty="0">
                <a:latin typeface="Arial" panose="020B0604020202020204" pitchFamily="34" charset="0"/>
                <a:ea typeface="Microsoft YaHei" pitchFamily="34" charset="-122"/>
                <a:cs typeface="Arial" panose="020B0604020202020204" pitchFamily="34" charset="0"/>
                <a:hlinkClick r:id="rId9"/>
              </a:rPr>
              <a:t>A </a:t>
            </a:r>
            <a:r>
              <a:rPr lang="nb-NO" altLang="nb-NO" sz="1400" dirty="0" err="1">
                <a:latin typeface="Arial" panose="020B0604020202020204" pitchFamily="34" charset="0"/>
                <a:ea typeface="Microsoft YaHei" pitchFamily="34" charset="-122"/>
                <a:cs typeface="Arial" panose="020B0604020202020204" pitchFamily="34" charset="0"/>
                <a:hlinkClick r:id="rId9"/>
              </a:rPr>
              <a:t>new</a:t>
            </a:r>
            <a:r>
              <a:rPr lang="nb-NO" altLang="nb-NO" sz="1400" dirty="0">
                <a:latin typeface="Arial" panose="020B0604020202020204" pitchFamily="34" charset="0"/>
                <a:ea typeface="Microsoft YaHei" pitchFamily="34" charset="-122"/>
                <a:cs typeface="Arial" panose="020B0604020202020204" pitchFamily="34" charset="0"/>
                <a:hlinkClick r:id="rId9"/>
              </a:rPr>
              <a:t> </a:t>
            </a:r>
            <a:r>
              <a:rPr lang="nb-NO" altLang="nb-NO" sz="1400" dirty="0" err="1">
                <a:latin typeface="Arial" panose="020B0604020202020204" pitchFamily="34" charset="0"/>
                <a:ea typeface="Microsoft YaHei" pitchFamily="34" charset="-122"/>
                <a:cs typeface="Arial" panose="020B0604020202020204" pitchFamily="34" charset="0"/>
                <a:hlinkClick r:id="rId9"/>
              </a:rPr>
              <a:t>approach</a:t>
            </a:r>
            <a:r>
              <a:rPr lang="nb-NO" altLang="nb-NO" sz="1400" dirty="0">
                <a:latin typeface="Arial" panose="020B0604020202020204" pitchFamily="34" charset="0"/>
                <a:ea typeface="Microsoft YaHei" pitchFamily="34" charset="-122"/>
                <a:cs typeface="Arial" panose="020B0604020202020204" pitchFamily="34" charset="0"/>
                <a:hlinkClick r:id="rId9"/>
              </a:rPr>
              <a:t> for </a:t>
            </a:r>
            <a:r>
              <a:rPr lang="nb-NO" altLang="nb-NO" sz="1400" dirty="0" err="1">
                <a:latin typeface="Arial" panose="020B0604020202020204" pitchFamily="34" charset="0"/>
                <a:ea typeface="Microsoft YaHei" pitchFamily="34" charset="-122"/>
                <a:cs typeface="Arial" panose="020B0604020202020204" pitchFamily="34" charset="0"/>
                <a:hlinkClick r:id="rId9"/>
              </a:rPr>
              <a:t>treatment</a:t>
            </a:r>
            <a:r>
              <a:rPr lang="nb-NO" altLang="nb-NO" sz="1400" dirty="0">
                <a:latin typeface="Arial" panose="020B0604020202020204" pitchFamily="34" charset="0"/>
                <a:ea typeface="Microsoft YaHei" pitchFamily="34" charset="-122"/>
                <a:cs typeface="Arial" panose="020B0604020202020204" pitchFamily="34" charset="0"/>
                <a:hlinkClick r:id="rId9"/>
              </a:rPr>
              <a:t> </a:t>
            </a:r>
            <a:r>
              <a:rPr lang="nb-NO" altLang="nb-NO" sz="1400" dirty="0" err="1">
                <a:latin typeface="Arial" panose="020B0604020202020204" pitchFamily="34" charset="0"/>
                <a:ea typeface="Microsoft YaHei" pitchFamily="34" charset="-122"/>
                <a:cs typeface="Arial" panose="020B0604020202020204" pitchFamily="34" charset="0"/>
                <a:hlinkClick r:id="rId9"/>
              </a:rPr>
              <a:t>resistant</a:t>
            </a:r>
            <a:r>
              <a:rPr lang="nb-NO" altLang="nb-NO" sz="1400" dirty="0">
                <a:latin typeface="Arial" panose="020B0604020202020204" pitchFamily="34" charset="0"/>
                <a:ea typeface="Microsoft YaHei" pitchFamily="34" charset="-122"/>
                <a:cs typeface="Arial" panose="020B0604020202020204" pitchFamily="34" charset="0"/>
                <a:hlinkClick r:id="rId9"/>
              </a:rPr>
              <a:t> </a:t>
            </a:r>
            <a:r>
              <a:rPr lang="nb-NO" altLang="nb-NO" sz="1400" dirty="0" err="1">
                <a:latin typeface="Arial" panose="020B0604020202020204" pitchFamily="34" charset="0"/>
                <a:ea typeface="Microsoft YaHei" pitchFamily="34" charset="-122"/>
                <a:cs typeface="Arial" panose="020B0604020202020204" pitchFamily="34" charset="0"/>
                <a:hlinkClick r:id="rId9"/>
              </a:rPr>
              <a:t>patients</a:t>
            </a:r>
            <a:r>
              <a:rPr lang="nb-NO" altLang="nb-NO" sz="1400" dirty="0">
                <a:latin typeface="Arial" panose="020B0604020202020204" pitchFamily="34" charset="0"/>
                <a:ea typeface="Microsoft YaHei" pitchFamily="34" charset="-122"/>
                <a:cs typeface="Arial" panose="020B0604020202020204" pitchFamily="34" charset="0"/>
                <a:hlinkClick r:id="rId9"/>
              </a:rPr>
              <a:t> </a:t>
            </a:r>
            <a:r>
              <a:rPr lang="nb-NO" altLang="nb-NO" sz="1400" dirty="0" err="1">
                <a:latin typeface="Arial" panose="020B0604020202020204" pitchFamily="34" charset="0"/>
                <a:ea typeface="Microsoft YaHei" pitchFamily="34" charset="-122"/>
                <a:cs typeface="Arial" panose="020B0604020202020204" pitchFamily="34" charset="0"/>
                <a:hlinkClick r:id="rId9"/>
              </a:rPr>
              <a:t>with</a:t>
            </a:r>
            <a:r>
              <a:rPr lang="nb-NO" altLang="nb-NO" sz="1400" dirty="0">
                <a:latin typeface="Arial" panose="020B0604020202020204" pitchFamily="34" charset="0"/>
                <a:ea typeface="Microsoft YaHei" pitchFamily="34" charset="-122"/>
                <a:cs typeface="Arial" panose="020B0604020202020204" pitchFamily="34" charset="0"/>
                <a:hlinkClick r:id="rId9"/>
              </a:rPr>
              <a:t> severe and </a:t>
            </a:r>
            <a:r>
              <a:rPr lang="nb-NO" altLang="nb-NO" sz="1400" dirty="0" err="1">
                <a:latin typeface="Arial" panose="020B0604020202020204" pitchFamily="34" charset="0"/>
                <a:ea typeface="Microsoft YaHei" pitchFamily="34" charset="-122"/>
                <a:cs typeface="Arial" panose="020B0604020202020204" pitchFamily="34" charset="0"/>
                <a:hlinkClick r:id="rId9"/>
              </a:rPr>
              <a:t>comorbid</a:t>
            </a:r>
            <a:r>
              <a:rPr lang="nb-NO" altLang="nb-NO" sz="1400" dirty="0">
                <a:latin typeface="Arial" panose="020B0604020202020204" pitchFamily="34" charset="0"/>
                <a:ea typeface="Microsoft YaHei" pitchFamily="34" charset="-122"/>
                <a:cs typeface="Arial" panose="020B0604020202020204" pitchFamily="34" charset="0"/>
                <a:hlinkClick r:id="rId9"/>
              </a:rPr>
              <a:t> mental </a:t>
            </a:r>
            <a:r>
              <a:rPr lang="nb-NO" altLang="nb-NO" sz="1400" dirty="0" err="1">
                <a:latin typeface="Arial" panose="020B0604020202020204" pitchFamily="34" charset="0"/>
                <a:ea typeface="Microsoft YaHei" pitchFamily="34" charset="-122"/>
                <a:cs typeface="Arial" panose="020B0604020202020204" pitchFamily="34" charset="0"/>
                <a:hlinkClick r:id="rId9"/>
              </a:rPr>
              <a:t>disorders</a:t>
            </a:r>
            <a:r>
              <a:rPr lang="nb-NO" altLang="nb-NO" sz="1400" i="1" dirty="0">
                <a:latin typeface="Arial" panose="020B0604020202020204" pitchFamily="34" charset="0"/>
                <a:ea typeface="Microsoft YaHei" pitchFamily="34" charset="-122"/>
                <a:cs typeface="Arial" panose="020B0604020202020204" pitchFamily="34" charset="0"/>
              </a:rPr>
              <a:t>. </a:t>
            </a:r>
            <a:r>
              <a:rPr lang="nb-NO" altLang="nb-NO" sz="1400" i="1" dirty="0" err="1">
                <a:latin typeface="Arial" panose="020B0604020202020204" pitchFamily="34" charset="0"/>
                <a:ea typeface="Microsoft YaHei" pitchFamily="34" charset="-122"/>
                <a:cs typeface="Arial" panose="020B0604020202020204" pitchFamily="34" charset="0"/>
              </a:rPr>
              <a:t>Frontiers</a:t>
            </a:r>
            <a:r>
              <a:rPr lang="nb-NO" altLang="nb-NO" sz="1400" i="1" dirty="0">
                <a:latin typeface="Arial" panose="020B0604020202020204" pitchFamily="34" charset="0"/>
                <a:ea typeface="Microsoft YaHei" pitchFamily="34" charset="-122"/>
                <a:cs typeface="Arial" panose="020B0604020202020204" pitchFamily="34" charset="0"/>
              </a:rPr>
              <a:t> in </a:t>
            </a:r>
            <a:r>
              <a:rPr lang="nb-NO" altLang="nb-NO" sz="1400" i="1" dirty="0" err="1">
                <a:latin typeface="Arial" panose="020B0604020202020204" pitchFamily="34" charset="0"/>
                <a:ea typeface="Microsoft YaHei" pitchFamily="34" charset="-122"/>
                <a:cs typeface="Arial" panose="020B0604020202020204" pitchFamily="34" charset="0"/>
              </a:rPr>
              <a:t>Psychiatry</a:t>
            </a:r>
            <a:r>
              <a:rPr lang="nb-NO" altLang="nb-NO" sz="1400" dirty="0">
                <a:latin typeface="Arial" panose="020B0604020202020204" pitchFamily="34" charset="0"/>
                <a:ea typeface="Microsoft YaHei" pitchFamily="34" charset="-122"/>
                <a:cs typeface="Arial" panose="020B0604020202020204" pitchFamily="34" charset="0"/>
              </a:rPr>
              <a:t>; 7 (198). DOI: 10.3389/fpsyt.2016.00198PMCID: PMC5165038</a:t>
            </a:r>
          </a:p>
          <a:p>
            <a:pPr marL="383000" lvl="1" indent="0">
              <a:spcBef>
                <a:spcPts val="0"/>
              </a:spcBef>
              <a:spcAft>
                <a:spcPts val="1017"/>
              </a:spcAft>
              <a:buSzPct val="80000"/>
              <a:buNone/>
            </a:pPr>
            <a:r>
              <a:rPr lang="nb-NO" altLang="nb-NO" sz="1400" dirty="0" err="1">
                <a:latin typeface="Arial" panose="020B0604020202020204" pitchFamily="34" charset="0"/>
                <a:ea typeface="Microsoft YaHei" pitchFamily="34" charset="-122"/>
                <a:cs typeface="Arial" panose="020B0604020202020204" pitchFamily="34" charset="0"/>
              </a:rPr>
              <a:t>Solfjell</a:t>
            </a:r>
            <a:r>
              <a:rPr lang="nb-NO" altLang="nb-NO" sz="1400" dirty="0">
                <a:latin typeface="Arial" panose="020B0604020202020204" pitchFamily="34" charset="0"/>
                <a:ea typeface="Microsoft YaHei" pitchFamily="34" charset="-122"/>
                <a:cs typeface="Arial" panose="020B0604020202020204" pitchFamily="34" charset="0"/>
              </a:rPr>
              <a:t> IM &amp; </a:t>
            </a:r>
            <a:r>
              <a:rPr lang="nb-NO" altLang="nb-NO" sz="1400" dirty="0" err="1">
                <a:latin typeface="Arial" panose="020B0604020202020204" pitchFamily="34" charset="0"/>
                <a:ea typeface="Microsoft YaHei" pitchFamily="34" charset="-122"/>
                <a:cs typeface="Arial" panose="020B0604020202020204" pitchFamily="34" charset="0"/>
              </a:rPr>
              <a:t>Alsos</a:t>
            </a:r>
            <a:r>
              <a:rPr lang="nb-NO" altLang="nb-NO" sz="1400" dirty="0">
                <a:latin typeface="Arial" panose="020B0604020202020204" pitchFamily="34" charset="0"/>
                <a:ea typeface="Microsoft YaHei" pitchFamily="34" charset="-122"/>
                <a:cs typeface="Arial" panose="020B0604020202020204" pitchFamily="34" charset="0"/>
              </a:rPr>
              <a:t> TH (2011). </a:t>
            </a:r>
            <a:r>
              <a:rPr lang="nb-NO" altLang="nb-NO" sz="1400" dirty="0">
                <a:latin typeface="Arial" panose="020B0604020202020204" pitchFamily="34" charset="0"/>
                <a:ea typeface="Microsoft YaHei" pitchFamily="34" charset="-122"/>
                <a:cs typeface="Arial" panose="020B0604020202020204" pitchFamily="34" charset="0"/>
                <a:hlinkClick r:id="rId10"/>
              </a:rPr>
              <a:t>Å våge å forholde seg til livets smerte</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i="1" dirty="0">
                <a:latin typeface="Arial" panose="020B0604020202020204" pitchFamily="34" charset="0"/>
                <a:ea typeface="Microsoft YaHei" pitchFamily="34" charset="-122"/>
                <a:cs typeface="Arial" panose="020B0604020202020204" pitchFamily="34" charset="0"/>
              </a:rPr>
              <a:t>En kvalitativ evaluering av Basal Eksponeringsterapi. </a:t>
            </a:r>
            <a:r>
              <a:rPr lang="nb-NO" altLang="nb-NO" sz="1400" dirty="0">
                <a:latin typeface="Arial" panose="020B0604020202020204" pitchFamily="34" charset="0"/>
                <a:ea typeface="Microsoft YaHei" pitchFamily="34" charset="-122"/>
                <a:cs typeface="Arial" panose="020B0604020202020204" pitchFamily="34" charset="0"/>
              </a:rPr>
              <a:t>Hovedoppgave UiO</a:t>
            </a:r>
          </a:p>
          <a:p>
            <a:pPr marL="383000" lvl="1" indent="0">
              <a:spcBef>
                <a:spcPts val="0"/>
              </a:spcBef>
              <a:spcAft>
                <a:spcPts val="1017"/>
              </a:spcAft>
              <a:buSzPct val="80000"/>
              <a:buNone/>
            </a:pPr>
            <a:r>
              <a:rPr lang="nb-NO" altLang="nb-NO" sz="1400" dirty="0" err="1">
                <a:latin typeface="Arial" panose="020B0604020202020204" pitchFamily="34" charset="0"/>
                <a:ea typeface="Microsoft YaHei" pitchFamily="34" charset="-122"/>
                <a:cs typeface="Arial" panose="020B0604020202020204" pitchFamily="34" charset="0"/>
              </a:rPr>
              <a:t>Stormbo</a:t>
            </a:r>
            <a:r>
              <a:rPr lang="nb-NO" altLang="nb-NO" sz="1400" dirty="0">
                <a:latin typeface="Arial" panose="020B0604020202020204" pitchFamily="34" charset="0"/>
                <a:ea typeface="Microsoft YaHei" pitchFamily="34" charset="-122"/>
                <a:cs typeface="Arial" panose="020B0604020202020204" pitchFamily="34" charset="0"/>
              </a:rPr>
              <a:t>, D., Hammer, J., Borgejordet, S., &amp; Heggdal, D. (2014). </a:t>
            </a:r>
            <a:r>
              <a:rPr lang="nb-NO" altLang="nb-NO" sz="1400" dirty="0">
                <a:latin typeface="Arial" panose="020B0604020202020204" pitchFamily="34" charset="0"/>
                <a:ea typeface="Microsoft YaHei" pitchFamily="34" charset="-122"/>
                <a:cs typeface="Arial" panose="020B0604020202020204" pitchFamily="34" charset="0"/>
                <a:hlinkClick r:id="rId11"/>
              </a:rPr>
              <a:t>Basal eksponeringsterapi - i møte med "lært hjelpeløshet" og "splitting".</a:t>
            </a:r>
            <a:r>
              <a:rPr lang="nb-NO" altLang="nb-NO" sz="1400" dirty="0">
                <a:latin typeface="Arial" panose="020B0604020202020204" pitchFamily="34" charset="0"/>
                <a:ea typeface="Microsoft YaHei" pitchFamily="34" charset="-122"/>
                <a:cs typeface="Arial" panose="020B0604020202020204" pitchFamily="34" charset="0"/>
              </a:rPr>
              <a:t> </a:t>
            </a:r>
            <a:r>
              <a:rPr lang="nb-NO" altLang="nb-NO" sz="1400" i="1" dirty="0">
                <a:latin typeface="Arial" panose="020B0604020202020204" pitchFamily="34" charset="0"/>
                <a:ea typeface="Microsoft YaHei" pitchFamily="34" charset="-122"/>
                <a:cs typeface="Arial" panose="020B0604020202020204" pitchFamily="34" charset="0"/>
              </a:rPr>
              <a:t>Psykisk Helse og Rus</a:t>
            </a:r>
            <a:r>
              <a:rPr lang="nb-NO" altLang="nb-NO" sz="1400" dirty="0">
                <a:latin typeface="Arial" panose="020B0604020202020204" pitchFamily="34" charset="0"/>
                <a:ea typeface="Microsoft YaHei" pitchFamily="34" charset="-122"/>
                <a:cs typeface="Arial" panose="020B0604020202020204" pitchFamily="34" charset="0"/>
              </a:rPr>
              <a:t>, 25(2),12-17.</a:t>
            </a:r>
          </a:p>
        </p:txBody>
      </p:sp>
    </p:spTree>
    <p:extLst>
      <p:ext uri="{BB962C8B-B14F-4D97-AF65-F5344CB8AC3E}">
        <p14:creationId xmlns:p14="http://schemas.microsoft.com/office/powerpoint/2010/main" val="133618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tel 1">
            <a:extLst>
              <a:ext uri="{FF2B5EF4-FFF2-40B4-BE49-F238E27FC236}">
                <a16:creationId xmlns:a16="http://schemas.microsoft.com/office/drawing/2014/main" id="{1D639E39-1712-D54B-86CE-699363711979}"/>
              </a:ext>
            </a:extLst>
          </p:cNvPr>
          <p:cNvSpPr>
            <a:spLocks noGrp="1"/>
          </p:cNvSpPr>
          <p:nvPr>
            <p:ph type="title"/>
          </p:nvPr>
        </p:nvSpPr>
        <p:spPr>
          <a:xfrm>
            <a:off x="594851" y="608704"/>
            <a:ext cx="11002297" cy="1065039"/>
          </a:xfrm>
        </p:spPr>
        <p:txBody>
          <a:bodyPr>
            <a:normAutofit/>
          </a:bodyPr>
          <a:lstStyle/>
          <a:p>
            <a:r>
              <a:rPr lang="nb-NO" altLang="nb-NO" sz="4000" b="1" dirty="0">
                <a:solidFill>
                  <a:srgbClr val="002060"/>
                </a:solidFill>
                <a:latin typeface="+mn-lt"/>
                <a:ea typeface="ＭＳ Ｐゴシック" panose="020B0600070205080204" pitchFamily="34" charset="-128"/>
              </a:rPr>
              <a:t>Den primære målgruppen for BET døgnbehandling</a:t>
            </a:r>
          </a:p>
        </p:txBody>
      </p:sp>
      <p:sp>
        <p:nvSpPr>
          <p:cNvPr id="20483" name="Plassholder for innhold 2">
            <a:extLst>
              <a:ext uri="{FF2B5EF4-FFF2-40B4-BE49-F238E27FC236}">
                <a16:creationId xmlns:a16="http://schemas.microsoft.com/office/drawing/2014/main" id="{D375FFBC-6388-C94C-922D-222B8B1A56BD}"/>
              </a:ext>
            </a:extLst>
          </p:cNvPr>
          <p:cNvSpPr>
            <a:spLocks noGrp="1"/>
          </p:cNvSpPr>
          <p:nvPr>
            <p:ph idx="1"/>
          </p:nvPr>
        </p:nvSpPr>
        <p:spPr>
          <a:xfrm>
            <a:off x="785351" y="1753849"/>
            <a:ext cx="11190749" cy="5114194"/>
          </a:xfrm>
        </p:spPr>
        <p:txBody>
          <a:bodyPr>
            <a:noAutofit/>
          </a:bodyPr>
          <a:lstStyle/>
          <a:p>
            <a:pPr indent="-349200">
              <a:lnSpc>
                <a:spcPts val="4320"/>
              </a:lnSpc>
              <a:spcAft>
                <a:spcPts val="1200"/>
              </a:spcAft>
              <a:buClr>
                <a:schemeClr val="accent1"/>
              </a:buClr>
              <a:buSzPct val="80000"/>
              <a:buFont typeface="Wingdings" charset="2"/>
              <a:buChar char="Ø"/>
              <a:defRPr/>
            </a:pPr>
            <a:r>
              <a:rPr lang="nb-NO" altLang="x-none" sz="3600" dirty="0">
                <a:latin typeface="Calibri" panose="020F0502020204030204" pitchFamily="34" charset="0"/>
                <a:ea typeface="ＭＳ Ｐゴシック" charset="-128"/>
                <a:cs typeface="Calibri" panose="020F0502020204030204" pitchFamily="34" charset="0"/>
              </a:rPr>
              <a:t>Alvorlig/sammensatt psykisk lidelse</a:t>
            </a:r>
          </a:p>
          <a:p>
            <a:pPr indent="-349200">
              <a:lnSpc>
                <a:spcPts val="4320"/>
              </a:lnSpc>
              <a:spcAft>
                <a:spcPts val="1200"/>
              </a:spcAft>
              <a:buClr>
                <a:schemeClr val="accent1"/>
              </a:buClr>
              <a:buSzPct val="80000"/>
              <a:buFont typeface="Wingdings" charset="2"/>
              <a:buChar char="Ø"/>
              <a:defRPr/>
            </a:pPr>
            <a:r>
              <a:rPr lang="nb-NO" altLang="x-none" sz="3600" dirty="0">
                <a:latin typeface="Calibri" panose="020F0502020204030204" pitchFamily="34" charset="0"/>
                <a:ea typeface="ＭＳ Ｐゴシック" charset="-128"/>
                <a:cs typeface="Calibri" panose="020F0502020204030204" pitchFamily="34" charset="0"/>
              </a:rPr>
              <a:t>Stor psykososial funksjonssvikt </a:t>
            </a:r>
          </a:p>
          <a:p>
            <a:pPr indent="-349200">
              <a:lnSpc>
                <a:spcPts val="4320"/>
              </a:lnSpc>
              <a:spcAft>
                <a:spcPts val="1200"/>
              </a:spcAft>
              <a:buClr>
                <a:schemeClr val="accent1"/>
              </a:buClr>
              <a:buSzPct val="80000"/>
              <a:buFont typeface="Wingdings" charset="2"/>
              <a:buChar char="Ø"/>
              <a:defRPr/>
            </a:pPr>
            <a:r>
              <a:rPr lang="nb-NO" altLang="x-none" sz="3600" dirty="0">
                <a:latin typeface="Calibri" panose="020F0502020204030204" pitchFamily="34" charset="0"/>
                <a:ea typeface="ＭＳ Ｐゴシック" charset="-128"/>
                <a:cs typeface="Calibri" panose="020F0502020204030204" pitchFamily="34" charset="0"/>
              </a:rPr>
              <a:t>Selvskading og selvmordsforsøk</a:t>
            </a:r>
          </a:p>
          <a:p>
            <a:pPr indent="-349200">
              <a:lnSpc>
                <a:spcPts val="4320"/>
              </a:lnSpc>
              <a:spcAft>
                <a:spcPts val="1200"/>
              </a:spcAft>
              <a:buClr>
                <a:schemeClr val="accent1"/>
              </a:buClr>
              <a:buSzPct val="80000"/>
              <a:buFont typeface="Wingdings" charset="2"/>
              <a:buChar char="Ø"/>
              <a:defRPr/>
            </a:pPr>
            <a:r>
              <a:rPr lang="nb-NO" altLang="x-none" sz="3600" dirty="0">
                <a:latin typeface="Calibri" panose="020F0502020204030204" pitchFamily="34" charset="0"/>
                <a:ea typeface="ＭＳ Ｐゴシック" charset="-128"/>
                <a:cs typeface="Calibri" panose="020F0502020204030204" pitchFamily="34" charset="0"/>
              </a:rPr>
              <a:t>Høyt forbruk av psykofarmaka, </a:t>
            </a:r>
            <a:r>
              <a:rPr lang="nb-NO" altLang="x-none" sz="3600" dirty="0" err="1">
                <a:latin typeface="Calibri" panose="020F0502020204030204" pitchFamily="34" charset="0"/>
                <a:ea typeface="ＭＳ Ｐゴシック" charset="-128"/>
                <a:cs typeface="Calibri" panose="020F0502020204030204" pitchFamily="34" charset="0"/>
              </a:rPr>
              <a:t>polyfarmasi</a:t>
            </a:r>
            <a:r>
              <a:rPr lang="nb-NO" altLang="x-none" sz="3600" dirty="0">
                <a:latin typeface="Calibri" panose="020F0502020204030204" pitchFamily="34" charset="0"/>
                <a:ea typeface="ＭＳ Ｐゴシック" charset="-128"/>
                <a:cs typeface="Calibri" panose="020F0502020204030204" pitchFamily="34" charset="0"/>
              </a:rPr>
              <a:t>  </a:t>
            </a:r>
          </a:p>
          <a:p>
            <a:pPr indent="-349200">
              <a:lnSpc>
                <a:spcPts val="4320"/>
              </a:lnSpc>
              <a:spcAft>
                <a:spcPts val="1200"/>
              </a:spcAft>
              <a:buClr>
                <a:schemeClr val="accent1"/>
              </a:buClr>
              <a:buSzPct val="80000"/>
              <a:buFont typeface="Wingdings" charset="2"/>
              <a:buChar char="Ø"/>
              <a:defRPr/>
            </a:pPr>
            <a:r>
              <a:rPr lang="nb-NO" altLang="x-none" sz="3600" dirty="0">
                <a:latin typeface="Calibri" panose="020F0502020204030204" pitchFamily="34" charset="0"/>
                <a:ea typeface="ＭＳ Ｐゴシック" charset="-128"/>
                <a:cs typeface="Calibri" panose="020F0502020204030204" pitchFamily="34" charset="0"/>
              </a:rPr>
              <a:t>Vedvarende funksjonssvikt, eller ytterligere forverring ofte til tross for kostnadsintensiv behandling</a:t>
            </a:r>
          </a:p>
        </p:txBody>
      </p:sp>
    </p:spTree>
    <p:extLst>
      <p:ext uri="{BB962C8B-B14F-4D97-AF65-F5344CB8AC3E}">
        <p14:creationId xmlns:p14="http://schemas.microsoft.com/office/powerpoint/2010/main" val="40486510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6427109" y="398260"/>
            <a:ext cx="4527877" cy="5688869"/>
          </a:xfrm>
          <a:prstGeom prst="rect">
            <a:avLst/>
          </a:prstGeom>
        </p:spPr>
      </p:pic>
      <p:pic>
        <p:nvPicPr>
          <p:cNvPr id="3" name="Bilde 2">
            <a:hlinkClick r:id="rId3"/>
          </p:cNvPr>
          <p:cNvPicPr>
            <a:picLocks noChangeAspect="1"/>
          </p:cNvPicPr>
          <p:nvPr/>
        </p:nvPicPr>
        <p:blipFill>
          <a:blip r:embed="rId4"/>
          <a:stretch>
            <a:fillRect/>
          </a:stretch>
        </p:blipFill>
        <p:spPr>
          <a:xfrm>
            <a:off x="1191491" y="770871"/>
            <a:ext cx="5144283" cy="5316258"/>
          </a:xfrm>
          <a:prstGeom prst="rect">
            <a:avLst/>
          </a:prstGeom>
        </p:spPr>
      </p:pic>
      <p:sp>
        <p:nvSpPr>
          <p:cNvPr id="4" name="Ellipse 3">
            <a:extLst>
              <a:ext uri="{FF2B5EF4-FFF2-40B4-BE49-F238E27FC236}">
                <a16:creationId xmlns:a16="http://schemas.microsoft.com/office/drawing/2014/main" id="{1272BFFC-BC2B-F642-AC32-8E7277E67685}"/>
              </a:ext>
            </a:extLst>
          </p:cNvPr>
          <p:cNvSpPr/>
          <p:nvPr/>
        </p:nvSpPr>
        <p:spPr>
          <a:xfrm>
            <a:off x="6427109" y="905526"/>
            <a:ext cx="4573400" cy="11776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6500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stretch>
            <a:fillRect/>
          </a:stretch>
        </p:blipFill>
        <p:spPr>
          <a:xfrm>
            <a:off x="-1935" y="0"/>
            <a:ext cx="6141070" cy="6858000"/>
          </a:xfrm>
          <a:prstGeom prst="rect">
            <a:avLst/>
          </a:prstGeom>
        </p:spPr>
      </p:pic>
      <p:sp>
        <p:nvSpPr>
          <p:cNvPr id="4" name="Rektangel 3"/>
          <p:cNvSpPr/>
          <p:nvPr/>
        </p:nvSpPr>
        <p:spPr>
          <a:xfrm>
            <a:off x="6129203" y="0"/>
            <a:ext cx="6052865" cy="2031325"/>
          </a:xfrm>
          <a:prstGeom prst="rect">
            <a:avLst/>
          </a:prstGeom>
          <a:solidFill>
            <a:srgbClr val="00B0F0"/>
          </a:solidFill>
        </p:spPr>
        <p:txBody>
          <a:bodyPr wrap="square">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i="0" u="none" strike="noStrike" baseline="0" dirty="0">
                <a:solidFill>
                  <a:srgbClr val="FFFFFF"/>
                </a:solidFill>
                <a:latin typeface="NewsGothicMT-Bold"/>
              </a:rPr>
              <a:t>Hospital-based</a:t>
            </a:r>
          </a:p>
          <a:p>
            <a:r>
              <a:rPr lang="en-US" sz="4000" b="1" i="0" u="none" strike="noStrike" baseline="0" dirty="0">
                <a:solidFill>
                  <a:srgbClr val="FFFFFF"/>
                </a:solidFill>
                <a:latin typeface="NewsGothicMT-Bold"/>
              </a:rPr>
              <a:t>mental health services</a:t>
            </a:r>
          </a:p>
          <a:p>
            <a:endParaRPr lang="en-US" b="1" i="0" u="none" strike="noStrike" baseline="0" dirty="0">
              <a:solidFill>
                <a:srgbClr val="FFFFFF"/>
              </a:solidFill>
              <a:latin typeface="NewsGothicMT-Bold"/>
            </a:endParaRPr>
          </a:p>
          <a:p>
            <a:endParaRPr lang="en-US" sz="2800" dirty="0"/>
          </a:p>
        </p:txBody>
      </p:sp>
      <p:sp>
        <p:nvSpPr>
          <p:cNvPr id="5" name="Rektangel 4"/>
          <p:cNvSpPr/>
          <p:nvPr/>
        </p:nvSpPr>
        <p:spPr>
          <a:xfrm>
            <a:off x="6127752" y="1561821"/>
            <a:ext cx="6032042" cy="523220"/>
          </a:xfrm>
          <a:prstGeom prst="rect">
            <a:avLst/>
          </a:prstGeom>
          <a:solidFill>
            <a:srgbClr val="00B0F0"/>
          </a:solidFill>
        </p:spPr>
        <p:txBody>
          <a:bodyPr wrap="square">
            <a:spAutoFit/>
          </a:bodyPr>
          <a:lstStyle/>
          <a:p>
            <a:r>
              <a:rPr lang="en-US" sz="2800" b="1" i="1" dirty="0">
                <a:solidFill>
                  <a:srgbClr val="FFFFFF"/>
                </a:solidFill>
                <a:latin typeface="NewsGothicMT-Bold"/>
              </a:rPr>
              <a:t>Technical package</a:t>
            </a:r>
            <a:endParaRPr lang="en-US" sz="2800" i="1" dirty="0"/>
          </a:p>
        </p:txBody>
      </p:sp>
      <p:sp>
        <p:nvSpPr>
          <p:cNvPr id="7" name="Rektangel 6"/>
          <p:cNvSpPr/>
          <p:nvPr/>
        </p:nvSpPr>
        <p:spPr>
          <a:xfrm>
            <a:off x="6139135" y="2393026"/>
            <a:ext cx="6054808" cy="1384995"/>
          </a:xfrm>
          <a:prstGeom prst="rect">
            <a:avLst/>
          </a:prstGeom>
          <a:solidFill>
            <a:schemeClr val="bg1"/>
          </a:solidFill>
        </p:spPr>
        <p:txBody>
          <a:bodyPr wrap="square">
            <a:spAutoFit/>
          </a:bodyPr>
          <a:lstStyle/>
          <a:p>
            <a:r>
              <a:rPr lang="en-US" sz="2800" b="1" dirty="0">
                <a:solidFill>
                  <a:srgbClr val="00B0F0"/>
                </a:solidFill>
                <a:latin typeface="NewsGothicMT-Bold"/>
              </a:rPr>
              <a:t>The BET Unit - Blakstad Hospital </a:t>
            </a:r>
            <a:r>
              <a:rPr lang="en-US" sz="2800" dirty="0">
                <a:solidFill>
                  <a:srgbClr val="00B0F0"/>
                </a:solidFill>
                <a:latin typeface="NewsGothicMT-Bold"/>
              </a:rPr>
              <a:t>Vestre Viken Hospital Trust</a:t>
            </a:r>
          </a:p>
          <a:p>
            <a:r>
              <a:rPr lang="en-US" sz="2800" i="0" u="none" strike="noStrike" baseline="0" dirty="0">
                <a:solidFill>
                  <a:srgbClr val="00B0F0"/>
                </a:solidFill>
                <a:latin typeface="NewsGothicMT"/>
              </a:rPr>
              <a:t>Norway</a:t>
            </a:r>
            <a:endParaRPr lang="en-US" sz="2800" dirty="0">
              <a:solidFill>
                <a:srgbClr val="00B0F0"/>
              </a:solidFill>
            </a:endParaRPr>
          </a:p>
        </p:txBody>
      </p:sp>
      <p:sp>
        <p:nvSpPr>
          <p:cNvPr id="8" name="Rektangel 7"/>
          <p:cNvSpPr/>
          <p:nvPr/>
        </p:nvSpPr>
        <p:spPr>
          <a:xfrm>
            <a:off x="6135015" y="4239368"/>
            <a:ext cx="6096000" cy="954107"/>
          </a:xfrm>
          <a:prstGeom prst="rect">
            <a:avLst/>
          </a:prstGeom>
        </p:spPr>
        <p:txBody>
          <a:bodyPr>
            <a:spAutoFit/>
          </a:bodyPr>
          <a:lstStyle/>
          <a:p>
            <a:r>
              <a:rPr lang="de-DE" sz="2800" b="1" dirty="0">
                <a:solidFill>
                  <a:srgbClr val="00B0F0"/>
                </a:solidFill>
                <a:latin typeface="NewsGothicMT-Bold"/>
              </a:rPr>
              <a:t>Kliniken Landkreis Heidenheim</a:t>
            </a:r>
          </a:p>
          <a:p>
            <a:r>
              <a:rPr lang="en-US" sz="2800" b="0" i="0" u="none" strike="noStrike" baseline="0" dirty="0">
                <a:solidFill>
                  <a:srgbClr val="00B0F0"/>
                </a:solidFill>
                <a:latin typeface="NewsGothicMT"/>
              </a:rPr>
              <a:t>Germany</a:t>
            </a:r>
            <a:endParaRPr lang="en-US" sz="2800" dirty="0">
              <a:solidFill>
                <a:srgbClr val="00B0F0"/>
              </a:solidFill>
            </a:endParaRPr>
          </a:p>
        </p:txBody>
      </p:sp>
      <p:sp>
        <p:nvSpPr>
          <p:cNvPr id="9" name="Rektangel 8"/>
          <p:cNvSpPr/>
          <p:nvPr/>
        </p:nvSpPr>
        <p:spPr>
          <a:xfrm>
            <a:off x="6127752" y="5618893"/>
            <a:ext cx="6054808" cy="954107"/>
          </a:xfrm>
          <a:prstGeom prst="rect">
            <a:avLst/>
          </a:prstGeom>
        </p:spPr>
        <p:txBody>
          <a:bodyPr wrap="square">
            <a:spAutoFit/>
          </a:bodyPr>
          <a:lstStyle/>
          <a:p>
            <a:r>
              <a:rPr lang="en-US" sz="2800" b="1" i="0" u="none" strike="noStrike" baseline="0" dirty="0">
                <a:solidFill>
                  <a:srgbClr val="00B0F0"/>
                </a:solidFill>
                <a:latin typeface="NewsGothicMT-Bold"/>
              </a:rPr>
              <a:t>Soteria</a:t>
            </a:r>
          </a:p>
          <a:p>
            <a:r>
              <a:rPr lang="en-US" sz="2800" dirty="0">
                <a:solidFill>
                  <a:srgbClr val="00B0F0"/>
                </a:solidFill>
                <a:latin typeface="NewsGothicMT"/>
              </a:rPr>
              <a:t>Berne, Switzerland</a:t>
            </a:r>
            <a:endParaRPr lang="en-US" sz="2800" dirty="0">
              <a:solidFill>
                <a:srgbClr val="00B0F0"/>
              </a:solidFill>
            </a:endParaRPr>
          </a:p>
        </p:txBody>
      </p:sp>
      <p:sp>
        <p:nvSpPr>
          <p:cNvPr id="2" name="TekstSylinder 1">
            <a:extLst>
              <a:ext uri="{FF2B5EF4-FFF2-40B4-BE49-F238E27FC236}">
                <a16:creationId xmlns:a16="http://schemas.microsoft.com/office/drawing/2014/main" id="{3F4F84F6-7BDA-6BE5-1414-D275B4B8B627}"/>
              </a:ext>
            </a:extLst>
          </p:cNvPr>
          <p:cNvSpPr txBox="1"/>
          <p:nvPr/>
        </p:nvSpPr>
        <p:spPr>
          <a:xfrm>
            <a:off x="617518" y="11881"/>
            <a:ext cx="3082190" cy="830997"/>
          </a:xfrm>
          <a:prstGeom prst="rect">
            <a:avLst/>
          </a:prstGeom>
          <a:noFill/>
        </p:spPr>
        <p:txBody>
          <a:bodyPr wrap="none" rtlCol="0">
            <a:spAutoFit/>
          </a:bodyPr>
          <a:lstStyle/>
          <a:p>
            <a:r>
              <a:rPr lang="nb-NO" sz="4800" b="1" dirty="0">
                <a:solidFill>
                  <a:srgbClr val="00AAE3"/>
                </a:solidFill>
              </a:rPr>
              <a:t>WHO, 2021</a:t>
            </a:r>
          </a:p>
        </p:txBody>
      </p:sp>
    </p:spTree>
    <p:extLst>
      <p:ext uri="{BB962C8B-B14F-4D97-AF65-F5344CB8AC3E}">
        <p14:creationId xmlns:p14="http://schemas.microsoft.com/office/powerpoint/2010/main" val="58348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0C907-C261-DD4A-B067-A5F12B96EE61}"/>
              </a:ext>
            </a:extLst>
          </p:cNvPr>
          <p:cNvSpPr>
            <a:spLocks noGrp="1"/>
          </p:cNvSpPr>
          <p:nvPr>
            <p:ph type="title"/>
          </p:nvPr>
        </p:nvSpPr>
        <p:spPr>
          <a:xfrm>
            <a:off x="324725" y="673897"/>
            <a:ext cx="11257005" cy="1325563"/>
          </a:xfrm>
        </p:spPr>
        <p:txBody>
          <a:bodyPr>
            <a:normAutofit/>
          </a:bodyPr>
          <a:lstStyle/>
          <a:p>
            <a:r>
              <a:rPr lang="nb-NO" sz="3200" b="1" dirty="0">
                <a:solidFill>
                  <a:srgbClr val="002060"/>
                </a:solidFill>
                <a:latin typeface="+mn-lt"/>
              </a:rPr>
              <a:t>The WHO Mental Health Action Plan 2020–2030 </a:t>
            </a:r>
          </a:p>
        </p:txBody>
      </p:sp>
      <p:sp>
        <p:nvSpPr>
          <p:cNvPr id="3" name="Plassholder for innhold 2">
            <a:extLst>
              <a:ext uri="{FF2B5EF4-FFF2-40B4-BE49-F238E27FC236}">
                <a16:creationId xmlns:a16="http://schemas.microsoft.com/office/drawing/2014/main" id="{3C9A458B-AAFE-CB4A-8177-950DE5E2D216}"/>
              </a:ext>
            </a:extLst>
          </p:cNvPr>
          <p:cNvSpPr>
            <a:spLocks noGrp="1"/>
          </p:cNvSpPr>
          <p:nvPr>
            <p:ph idx="1"/>
          </p:nvPr>
        </p:nvSpPr>
        <p:spPr/>
        <p:txBody>
          <a:bodyPr>
            <a:normAutofit fontScale="92500" lnSpcReduction="20000"/>
          </a:bodyPr>
          <a:lstStyle/>
          <a:p>
            <a:r>
              <a:rPr lang="nb-NO" dirty="0"/>
              <a:t>provides </a:t>
            </a:r>
            <a:r>
              <a:rPr lang="nb-NO" dirty="0" err="1"/>
              <a:t>inspiration</a:t>
            </a:r>
            <a:r>
              <a:rPr lang="nb-NO" dirty="0"/>
              <a:t> and a </a:t>
            </a:r>
            <a:r>
              <a:rPr lang="nb-NO" dirty="0" err="1"/>
              <a:t>framework</a:t>
            </a:r>
            <a:r>
              <a:rPr lang="nb-NO" dirty="0"/>
              <a:t> to </a:t>
            </a:r>
            <a:r>
              <a:rPr lang="nb-NO" dirty="0" err="1"/>
              <a:t>help</a:t>
            </a:r>
            <a:r>
              <a:rPr lang="nb-NO" dirty="0"/>
              <a:t> </a:t>
            </a:r>
            <a:r>
              <a:rPr lang="nb-NO" dirty="0" err="1"/>
              <a:t>countries</a:t>
            </a:r>
            <a:r>
              <a:rPr lang="nb-NO" dirty="0"/>
              <a:t> </a:t>
            </a:r>
            <a:r>
              <a:rPr lang="nb-NO" dirty="0" err="1"/>
              <a:t>prioritize</a:t>
            </a:r>
            <a:r>
              <a:rPr lang="nb-NO" dirty="0"/>
              <a:t> and </a:t>
            </a:r>
            <a:r>
              <a:rPr lang="nb-NO" dirty="0" err="1"/>
              <a:t>operationalize</a:t>
            </a:r>
            <a:r>
              <a:rPr lang="nb-NO" dirty="0"/>
              <a:t> a person-</a:t>
            </a:r>
            <a:r>
              <a:rPr lang="nb-NO" dirty="0" err="1"/>
              <a:t>centred</a:t>
            </a:r>
            <a:r>
              <a:rPr lang="nb-NO" dirty="0"/>
              <a:t>, </a:t>
            </a:r>
            <a:r>
              <a:rPr lang="nb-NO" b="1" dirty="0" err="1">
                <a:solidFill>
                  <a:schemeClr val="accent6">
                    <a:lumMod val="50000"/>
                  </a:schemeClr>
                </a:solidFill>
              </a:rPr>
              <a:t>rights-based</a:t>
            </a:r>
            <a:r>
              <a:rPr lang="nb-NO" b="1" dirty="0">
                <a:solidFill>
                  <a:schemeClr val="accent6">
                    <a:lumMod val="50000"/>
                  </a:schemeClr>
                </a:solidFill>
              </a:rPr>
              <a:t>, recovery </a:t>
            </a:r>
            <a:r>
              <a:rPr lang="nb-NO" b="1" dirty="0" err="1">
                <a:solidFill>
                  <a:schemeClr val="accent6">
                    <a:lumMod val="50000"/>
                  </a:schemeClr>
                </a:solidFill>
              </a:rPr>
              <a:t>approach</a:t>
            </a:r>
            <a:r>
              <a:rPr lang="nb-NO" b="1" dirty="0">
                <a:solidFill>
                  <a:schemeClr val="accent6">
                    <a:lumMod val="50000"/>
                  </a:schemeClr>
                </a:solidFill>
              </a:rPr>
              <a:t> in mental </a:t>
            </a:r>
            <a:r>
              <a:rPr lang="nb-NO" b="1" dirty="0" err="1">
                <a:solidFill>
                  <a:schemeClr val="accent6">
                    <a:lumMod val="50000"/>
                  </a:schemeClr>
                </a:solidFill>
              </a:rPr>
              <a:t>health</a:t>
            </a:r>
            <a:r>
              <a:rPr lang="nb-NO" b="1" dirty="0">
                <a:solidFill>
                  <a:schemeClr val="accent6">
                    <a:lumMod val="50000"/>
                  </a:schemeClr>
                </a:solidFill>
              </a:rPr>
              <a:t>.</a:t>
            </a:r>
            <a:r>
              <a:rPr lang="nb-NO" dirty="0"/>
              <a:t> By </a:t>
            </a:r>
            <a:r>
              <a:rPr lang="nb-NO" dirty="0" err="1"/>
              <a:t>showcasing</a:t>
            </a:r>
            <a:r>
              <a:rPr lang="nb-NO" dirty="0"/>
              <a:t> </a:t>
            </a:r>
            <a:r>
              <a:rPr lang="nb-NO" dirty="0" err="1"/>
              <a:t>good</a:t>
            </a:r>
            <a:r>
              <a:rPr lang="nb-NO" dirty="0"/>
              <a:t> </a:t>
            </a:r>
            <a:r>
              <a:rPr lang="nb-NO" dirty="0" err="1"/>
              <a:t>practice</a:t>
            </a:r>
            <a:r>
              <a:rPr lang="nb-NO" dirty="0"/>
              <a:t> mental </a:t>
            </a:r>
            <a:r>
              <a:rPr lang="nb-NO" dirty="0" err="1"/>
              <a:t>health</a:t>
            </a:r>
            <a:r>
              <a:rPr lang="nb-NO" dirty="0"/>
              <a:t> services from </a:t>
            </a:r>
            <a:r>
              <a:rPr lang="nb-NO" dirty="0" err="1"/>
              <a:t>around</a:t>
            </a:r>
            <a:r>
              <a:rPr lang="nb-NO" dirty="0"/>
              <a:t> </a:t>
            </a:r>
            <a:r>
              <a:rPr lang="nb-NO" dirty="0" err="1"/>
              <a:t>the</a:t>
            </a:r>
            <a:r>
              <a:rPr lang="nb-NO" dirty="0"/>
              <a:t> </a:t>
            </a:r>
            <a:r>
              <a:rPr lang="nb-NO" dirty="0" err="1"/>
              <a:t>world</a:t>
            </a:r>
            <a:r>
              <a:rPr lang="nb-NO" dirty="0"/>
              <a:t> </a:t>
            </a:r>
            <a:r>
              <a:rPr lang="nb-NO" dirty="0" err="1"/>
              <a:t>this</a:t>
            </a:r>
            <a:r>
              <a:rPr lang="nb-NO" dirty="0"/>
              <a:t> </a:t>
            </a:r>
            <a:r>
              <a:rPr lang="nb-NO" dirty="0" err="1"/>
              <a:t>guidance</a:t>
            </a:r>
            <a:r>
              <a:rPr lang="nb-NO" dirty="0"/>
              <a:t> supports </a:t>
            </a:r>
            <a:r>
              <a:rPr lang="nb-NO" dirty="0" err="1"/>
              <a:t>countries</a:t>
            </a:r>
            <a:r>
              <a:rPr lang="nb-NO" dirty="0"/>
              <a:t> to </a:t>
            </a:r>
            <a:r>
              <a:rPr lang="nb-NO" dirty="0" err="1"/>
              <a:t>develop</a:t>
            </a:r>
            <a:r>
              <a:rPr lang="nb-NO" dirty="0"/>
              <a:t> and reform </a:t>
            </a:r>
            <a:r>
              <a:rPr lang="nb-NO" dirty="0" err="1"/>
              <a:t>community-based</a:t>
            </a:r>
            <a:r>
              <a:rPr lang="nb-NO" dirty="0"/>
              <a:t> services and </a:t>
            </a:r>
            <a:r>
              <a:rPr lang="nb-NO" dirty="0" err="1"/>
              <a:t>responses</a:t>
            </a:r>
            <a:r>
              <a:rPr lang="nb-NO" dirty="0"/>
              <a:t> from a human </a:t>
            </a:r>
            <a:r>
              <a:rPr lang="nb-NO" dirty="0" err="1"/>
              <a:t>rights</a:t>
            </a:r>
            <a:r>
              <a:rPr lang="nb-NO" dirty="0"/>
              <a:t> </a:t>
            </a:r>
            <a:r>
              <a:rPr lang="nb-NO" dirty="0" err="1"/>
              <a:t>perspective</a:t>
            </a:r>
            <a:r>
              <a:rPr lang="nb-NO" dirty="0"/>
              <a:t>, </a:t>
            </a:r>
            <a:r>
              <a:rPr lang="nb-NO" dirty="0" err="1"/>
              <a:t>promoting</a:t>
            </a:r>
            <a:r>
              <a:rPr lang="nb-NO" dirty="0"/>
              <a:t> </a:t>
            </a:r>
            <a:r>
              <a:rPr lang="nb-NO" dirty="0" err="1"/>
              <a:t>key</a:t>
            </a:r>
            <a:r>
              <a:rPr lang="nb-NO" dirty="0"/>
              <a:t> </a:t>
            </a:r>
            <a:r>
              <a:rPr lang="nb-NO" dirty="0" err="1"/>
              <a:t>rights</a:t>
            </a:r>
            <a:r>
              <a:rPr lang="nb-NO" dirty="0"/>
              <a:t> </a:t>
            </a:r>
            <a:r>
              <a:rPr lang="nb-NO" dirty="0" err="1"/>
              <a:t>such</a:t>
            </a:r>
            <a:r>
              <a:rPr lang="nb-NO" dirty="0"/>
              <a:t> as </a:t>
            </a:r>
            <a:r>
              <a:rPr lang="nb-NO" dirty="0" err="1"/>
              <a:t>equality</a:t>
            </a:r>
            <a:r>
              <a:rPr lang="nb-NO" dirty="0"/>
              <a:t>, non-</a:t>
            </a:r>
            <a:r>
              <a:rPr lang="nb-NO" dirty="0" err="1"/>
              <a:t>discrimination</a:t>
            </a:r>
            <a:r>
              <a:rPr lang="nb-NO" dirty="0"/>
              <a:t>, legal </a:t>
            </a:r>
            <a:r>
              <a:rPr lang="nb-NO" dirty="0" err="1"/>
              <a:t>capacity</a:t>
            </a:r>
            <a:r>
              <a:rPr lang="nb-NO" dirty="0"/>
              <a:t>, </a:t>
            </a:r>
            <a:r>
              <a:rPr lang="nb-NO" dirty="0" err="1"/>
              <a:t>informed</a:t>
            </a:r>
            <a:r>
              <a:rPr lang="nb-NO" dirty="0"/>
              <a:t> </a:t>
            </a:r>
            <a:r>
              <a:rPr lang="nb-NO" dirty="0" err="1"/>
              <a:t>consent</a:t>
            </a:r>
            <a:r>
              <a:rPr lang="nb-NO" dirty="0"/>
              <a:t> and </a:t>
            </a:r>
            <a:r>
              <a:rPr lang="nb-NO" dirty="0" err="1"/>
              <a:t>community</a:t>
            </a:r>
            <a:r>
              <a:rPr lang="nb-NO" dirty="0"/>
              <a:t> </a:t>
            </a:r>
            <a:r>
              <a:rPr lang="nb-NO" dirty="0" err="1"/>
              <a:t>inclusion</a:t>
            </a:r>
            <a:r>
              <a:rPr lang="nb-NO" dirty="0"/>
              <a:t>. It offers a </a:t>
            </a:r>
            <a:r>
              <a:rPr lang="nb-NO" b="1" dirty="0">
                <a:solidFill>
                  <a:schemeClr val="accent6">
                    <a:lumMod val="50000"/>
                  </a:schemeClr>
                </a:solidFill>
              </a:rPr>
              <a:t>roadmap </a:t>
            </a:r>
            <a:r>
              <a:rPr lang="nb-NO" b="1" dirty="0" err="1">
                <a:solidFill>
                  <a:schemeClr val="accent6">
                    <a:lumMod val="50000"/>
                  </a:schemeClr>
                </a:solidFill>
              </a:rPr>
              <a:t>towards</a:t>
            </a:r>
            <a:r>
              <a:rPr lang="nb-NO" b="1" dirty="0">
                <a:solidFill>
                  <a:schemeClr val="accent6">
                    <a:lumMod val="50000"/>
                  </a:schemeClr>
                </a:solidFill>
              </a:rPr>
              <a:t> ending </a:t>
            </a:r>
            <a:r>
              <a:rPr lang="nb-NO" b="1" dirty="0" err="1">
                <a:solidFill>
                  <a:schemeClr val="accent6">
                    <a:lumMod val="50000"/>
                  </a:schemeClr>
                </a:solidFill>
              </a:rPr>
              <a:t>institutionalization</a:t>
            </a:r>
            <a:r>
              <a:rPr lang="nb-NO" b="1" dirty="0">
                <a:solidFill>
                  <a:schemeClr val="accent6">
                    <a:lumMod val="50000"/>
                  </a:schemeClr>
                </a:solidFill>
              </a:rPr>
              <a:t> and </a:t>
            </a:r>
            <a:r>
              <a:rPr lang="nb-NO" b="1" dirty="0" err="1">
                <a:solidFill>
                  <a:schemeClr val="accent6">
                    <a:lumMod val="50000"/>
                  </a:schemeClr>
                </a:solidFill>
              </a:rPr>
              <a:t>involuntary</a:t>
            </a:r>
            <a:r>
              <a:rPr lang="nb-NO" b="1" dirty="0">
                <a:solidFill>
                  <a:schemeClr val="accent6">
                    <a:lumMod val="50000"/>
                  </a:schemeClr>
                </a:solidFill>
              </a:rPr>
              <a:t> </a:t>
            </a:r>
            <a:r>
              <a:rPr lang="nb-NO" b="1" dirty="0" err="1">
                <a:solidFill>
                  <a:schemeClr val="accent6">
                    <a:lumMod val="50000"/>
                  </a:schemeClr>
                </a:solidFill>
              </a:rPr>
              <a:t>hospitalization</a:t>
            </a:r>
            <a:r>
              <a:rPr lang="nb-NO" b="1" dirty="0">
                <a:solidFill>
                  <a:schemeClr val="accent6">
                    <a:lumMod val="50000"/>
                  </a:schemeClr>
                </a:solidFill>
              </a:rPr>
              <a:t> and </a:t>
            </a:r>
            <a:r>
              <a:rPr lang="nb-NO" b="1" dirty="0" err="1">
                <a:solidFill>
                  <a:schemeClr val="accent6">
                    <a:lumMod val="50000"/>
                  </a:schemeClr>
                </a:solidFill>
              </a:rPr>
              <a:t>treatment</a:t>
            </a:r>
            <a:r>
              <a:rPr lang="nb-NO" b="1" dirty="0">
                <a:solidFill>
                  <a:schemeClr val="accent6">
                    <a:lumMod val="50000"/>
                  </a:schemeClr>
                </a:solidFill>
              </a:rPr>
              <a:t> </a:t>
            </a:r>
            <a:r>
              <a:rPr lang="nb-NO" dirty="0"/>
              <a:t>and </a:t>
            </a:r>
            <a:r>
              <a:rPr lang="nb-NO" b="1" dirty="0">
                <a:solidFill>
                  <a:schemeClr val="accent6">
                    <a:lumMod val="50000"/>
                  </a:schemeClr>
                </a:solidFill>
              </a:rPr>
              <a:t>provides </a:t>
            </a:r>
            <a:r>
              <a:rPr lang="nb-NO" b="1" dirty="0" err="1">
                <a:solidFill>
                  <a:schemeClr val="accent6">
                    <a:lumMod val="50000"/>
                  </a:schemeClr>
                </a:solidFill>
              </a:rPr>
              <a:t>specific</a:t>
            </a:r>
            <a:r>
              <a:rPr lang="nb-NO" b="1" dirty="0">
                <a:solidFill>
                  <a:schemeClr val="accent6">
                    <a:lumMod val="50000"/>
                  </a:schemeClr>
                </a:solidFill>
              </a:rPr>
              <a:t> action </a:t>
            </a:r>
            <a:r>
              <a:rPr lang="nb-NO" b="1" dirty="0" err="1">
                <a:solidFill>
                  <a:schemeClr val="accent6">
                    <a:lumMod val="50000"/>
                  </a:schemeClr>
                </a:solidFill>
              </a:rPr>
              <a:t>steps</a:t>
            </a:r>
            <a:r>
              <a:rPr lang="nb-NO" b="1" dirty="0">
                <a:solidFill>
                  <a:schemeClr val="accent6">
                    <a:lumMod val="50000"/>
                  </a:schemeClr>
                </a:solidFill>
              </a:rPr>
              <a:t> for </a:t>
            </a:r>
            <a:r>
              <a:rPr lang="nb-NO" b="1" dirty="0" err="1">
                <a:solidFill>
                  <a:schemeClr val="accent6">
                    <a:lumMod val="50000"/>
                  </a:schemeClr>
                </a:solidFill>
              </a:rPr>
              <a:t>building</a:t>
            </a:r>
            <a:r>
              <a:rPr lang="nb-NO" b="1" dirty="0">
                <a:solidFill>
                  <a:schemeClr val="accent6">
                    <a:lumMod val="50000"/>
                  </a:schemeClr>
                </a:solidFill>
              </a:rPr>
              <a:t> mental </a:t>
            </a:r>
            <a:r>
              <a:rPr lang="nb-NO" b="1" dirty="0" err="1">
                <a:solidFill>
                  <a:schemeClr val="accent6">
                    <a:lumMod val="50000"/>
                  </a:schemeClr>
                </a:solidFill>
              </a:rPr>
              <a:t>health</a:t>
            </a:r>
            <a:r>
              <a:rPr lang="nb-NO" b="1" dirty="0">
                <a:solidFill>
                  <a:schemeClr val="accent6">
                    <a:lumMod val="50000"/>
                  </a:schemeClr>
                </a:solidFill>
              </a:rPr>
              <a:t> services</a:t>
            </a:r>
            <a:r>
              <a:rPr lang="nb-NO" b="1" dirty="0"/>
              <a:t> </a:t>
            </a:r>
            <a:r>
              <a:rPr lang="nb-NO" dirty="0" err="1"/>
              <a:t>that</a:t>
            </a:r>
            <a:r>
              <a:rPr lang="nb-NO" dirty="0"/>
              <a:t> </a:t>
            </a:r>
            <a:r>
              <a:rPr lang="nb-NO" dirty="0" err="1"/>
              <a:t>respect</a:t>
            </a:r>
            <a:r>
              <a:rPr lang="nb-NO" dirty="0"/>
              <a:t> </a:t>
            </a:r>
            <a:r>
              <a:rPr lang="nb-NO" dirty="0" err="1"/>
              <a:t>every</a:t>
            </a:r>
            <a:r>
              <a:rPr lang="nb-NO" dirty="0"/>
              <a:t> </a:t>
            </a:r>
            <a:r>
              <a:rPr lang="nb-NO" dirty="0" err="1"/>
              <a:t>person’s</a:t>
            </a:r>
            <a:r>
              <a:rPr lang="nb-NO" dirty="0"/>
              <a:t> inherent </a:t>
            </a:r>
            <a:r>
              <a:rPr lang="nb-NO" dirty="0" err="1"/>
              <a:t>dignity</a:t>
            </a:r>
            <a:r>
              <a:rPr lang="nb-NO" dirty="0"/>
              <a:t>. </a:t>
            </a:r>
          </a:p>
          <a:p>
            <a:endParaRPr lang="nb-NO" dirty="0"/>
          </a:p>
        </p:txBody>
      </p:sp>
    </p:spTree>
    <p:extLst>
      <p:ext uri="{BB962C8B-B14F-4D97-AF65-F5344CB8AC3E}">
        <p14:creationId xmlns:p14="http://schemas.microsoft.com/office/powerpoint/2010/main" val="46270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16FD46-5E2C-1E42-A10C-488096D60A5F}"/>
              </a:ext>
            </a:extLst>
          </p:cNvPr>
          <p:cNvSpPr>
            <a:spLocks noGrp="1"/>
          </p:cNvSpPr>
          <p:nvPr>
            <p:ph type="title"/>
          </p:nvPr>
        </p:nvSpPr>
        <p:spPr>
          <a:xfrm>
            <a:off x="327856" y="493776"/>
            <a:ext cx="11230160" cy="1956816"/>
          </a:xfrm>
        </p:spPr>
        <p:txBody>
          <a:bodyPr>
            <a:noAutofit/>
          </a:bodyPr>
          <a:lstStyle/>
          <a:p>
            <a:pPr algn="ctr">
              <a:lnSpc>
                <a:spcPct val="100000"/>
              </a:lnSpc>
              <a:spcAft>
                <a:spcPts val="1200"/>
              </a:spcAft>
            </a:pPr>
            <a:r>
              <a:rPr lang="nb-NO" sz="4800" b="1" dirty="0">
                <a:solidFill>
                  <a:srgbClr val="002060"/>
                </a:solidFill>
                <a:latin typeface="+mn-lt"/>
              </a:rPr>
              <a:t>Rettighets - og </a:t>
            </a:r>
            <a:r>
              <a:rPr lang="nb-NO" sz="4800" b="1" dirty="0" err="1">
                <a:solidFill>
                  <a:srgbClr val="002060"/>
                </a:solidFill>
                <a:latin typeface="+mn-lt"/>
              </a:rPr>
              <a:t>recoverybasert</a:t>
            </a:r>
            <a:r>
              <a:rPr lang="nb-NO" sz="4800" b="1" dirty="0">
                <a:solidFill>
                  <a:srgbClr val="002060"/>
                </a:solidFill>
                <a:latin typeface="+mn-lt"/>
              </a:rPr>
              <a:t> behandling.</a:t>
            </a:r>
            <a:br>
              <a:rPr lang="nb-NO" sz="4800" b="1" dirty="0">
                <a:solidFill>
                  <a:srgbClr val="002060"/>
                </a:solidFill>
                <a:latin typeface="+mn-lt"/>
              </a:rPr>
            </a:br>
            <a:r>
              <a:rPr lang="nb-NO" sz="3600" b="1" dirty="0">
                <a:solidFill>
                  <a:srgbClr val="002060"/>
                </a:solidFill>
                <a:latin typeface="+mn-lt"/>
              </a:rPr>
              <a:t>Hva gjør vi i BET som WHO vil ha mer av?</a:t>
            </a:r>
            <a:endParaRPr lang="nb-NO" sz="3600" dirty="0">
              <a:solidFill>
                <a:srgbClr val="002060"/>
              </a:solidFill>
              <a:latin typeface="+mn-lt"/>
            </a:endParaRPr>
          </a:p>
        </p:txBody>
      </p:sp>
      <p:sp>
        <p:nvSpPr>
          <p:cNvPr id="3" name="Plassholder for innhold 2">
            <a:extLst>
              <a:ext uri="{FF2B5EF4-FFF2-40B4-BE49-F238E27FC236}">
                <a16:creationId xmlns:a16="http://schemas.microsoft.com/office/drawing/2014/main" id="{B41541F9-324E-9C4D-B32A-CC1409A99BE2}"/>
              </a:ext>
            </a:extLst>
          </p:cNvPr>
          <p:cNvSpPr>
            <a:spLocks noGrp="1"/>
          </p:cNvSpPr>
          <p:nvPr>
            <p:ph idx="1"/>
          </p:nvPr>
        </p:nvSpPr>
        <p:spPr>
          <a:xfrm>
            <a:off x="838200" y="2992805"/>
            <a:ext cx="10515600" cy="3001277"/>
          </a:xfrm>
        </p:spPr>
        <p:txBody>
          <a:bodyPr>
            <a:normAutofit lnSpcReduction="10000"/>
          </a:bodyPr>
          <a:lstStyle/>
          <a:p>
            <a:pPr>
              <a:buFont typeface="Wingdings" pitchFamily="2" charset="2"/>
              <a:buChar char="Ø"/>
            </a:pPr>
            <a:r>
              <a:rPr lang="nb-NO" sz="3600" b="1" i="0" u="none" strike="noStrike" dirty="0">
                <a:solidFill>
                  <a:schemeClr val="accent6">
                    <a:lumMod val="50000"/>
                  </a:schemeClr>
                </a:solidFill>
                <a:effectLst/>
                <a:latin typeface="Calibri" panose="020F0502020204030204" pitchFamily="34" charset="0"/>
              </a:rPr>
              <a:t>«et veikart for å avvikle institusjonalisering og tvangsinnleggelser i behandling»</a:t>
            </a:r>
            <a:endParaRPr lang="nb-NO" sz="3600" dirty="0">
              <a:solidFill>
                <a:schemeClr val="accent6">
                  <a:lumMod val="50000"/>
                </a:schemeClr>
              </a:solidFill>
              <a:latin typeface="Calibri" panose="020F0502020204030204" pitchFamily="34" charset="0"/>
            </a:endParaRPr>
          </a:p>
          <a:p>
            <a:pPr>
              <a:buFont typeface="Wingdings" pitchFamily="2" charset="2"/>
              <a:buChar char="Ø"/>
            </a:pPr>
            <a:endParaRPr lang="nb-NO" sz="3600" b="1" dirty="0">
              <a:solidFill>
                <a:schemeClr val="accent6">
                  <a:lumMod val="50000"/>
                </a:schemeClr>
              </a:solidFill>
            </a:endParaRPr>
          </a:p>
          <a:p>
            <a:pPr>
              <a:buFont typeface="Wingdings" pitchFamily="2" charset="2"/>
              <a:buChar char="Ø"/>
            </a:pPr>
            <a:r>
              <a:rPr lang="nb-NO" sz="3600" b="1" i="0" u="none" strike="noStrike" dirty="0">
                <a:solidFill>
                  <a:schemeClr val="accent6">
                    <a:lumMod val="50000"/>
                  </a:schemeClr>
                </a:solidFill>
                <a:effectLst/>
                <a:latin typeface="Calibri" panose="020F0502020204030204" pitchFamily="34" charset="0"/>
              </a:rPr>
              <a:t>«spesifikke aksjonspunkter for å kunne bygge opp tjenester i psykisk helsevern» </a:t>
            </a:r>
          </a:p>
          <a:p>
            <a:pPr>
              <a:buFont typeface="Wingdings" pitchFamily="2" charset="2"/>
              <a:buChar char="Ø"/>
            </a:pPr>
            <a:endParaRPr lang="nb-NO" sz="3600" b="1" dirty="0">
              <a:solidFill>
                <a:schemeClr val="accent6">
                  <a:lumMod val="50000"/>
                </a:schemeClr>
              </a:solidFill>
            </a:endParaRPr>
          </a:p>
          <a:p>
            <a:pPr>
              <a:buFont typeface="Wingdings" pitchFamily="2" charset="2"/>
              <a:buChar char="Ø"/>
            </a:pPr>
            <a:endParaRPr lang="nb-NO" sz="3600" dirty="0">
              <a:solidFill>
                <a:schemeClr val="accent6">
                  <a:lumMod val="50000"/>
                </a:schemeClr>
              </a:solidFill>
            </a:endParaRPr>
          </a:p>
        </p:txBody>
      </p:sp>
    </p:spTree>
    <p:extLst>
      <p:ext uri="{BB962C8B-B14F-4D97-AF65-F5344CB8AC3E}">
        <p14:creationId xmlns:p14="http://schemas.microsoft.com/office/powerpoint/2010/main" val="238412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E3D9D98D-37B8-D643-B371-005E1559C3CB}"/>
              </a:ext>
            </a:extLst>
          </p:cNvPr>
          <p:cNvSpPr>
            <a:spLocks noGrp="1"/>
          </p:cNvSpPr>
          <p:nvPr>
            <p:ph type="title"/>
          </p:nvPr>
        </p:nvSpPr>
        <p:spPr>
          <a:xfrm>
            <a:off x="2071680" y="726714"/>
            <a:ext cx="7083644" cy="1067271"/>
          </a:xfrm>
        </p:spPr>
        <p:txBody>
          <a:bodyPr vert="horz" wrap="square" lIns="64292" tIns="32146" rIns="64292" bIns="32146" numCol="1" anchor="ctr" anchorCtr="0" compatLnSpc="1">
            <a:prstTxWarp prst="textNoShape">
              <a:avLst/>
            </a:prstTxWarp>
          </a:bodyPr>
          <a:lstStyle/>
          <a:p>
            <a:r>
              <a:rPr lang="nb-NO" altLang="nb-NO" sz="4800" i="1" dirty="0">
                <a:solidFill>
                  <a:srgbClr val="1F497D"/>
                </a:solidFill>
                <a:latin typeface="B Futura Bold" charset="0"/>
                <a:ea typeface="ヒラギノ角ゴ ProN W6" panose="020B0300000000000000" pitchFamily="34" charset="-128"/>
              </a:rPr>
              <a:t>WHO</a:t>
            </a:r>
            <a:r>
              <a:rPr lang="ja-JP" altLang="nb-NO" sz="4800" i="1">
                <a:solidFill>
                  <a:srgbClr val="1F497D"/>
                </a:solidFill>
                <a:latin typeface="B Futura Bold" charset="0"/>
                <a:ea typeface="ヒラギノ角ゴ ProN W6" panose="020B0300000000000000" pitchFamily="34" charset="-128"/>
              </a:rPr>
              <a:t>’</a:t>
            </a:r>
            <a:r>
              <a:rPr lang="nb-NO" altLang="ja-JP" sz="4800" i="1" dirty="0">
                <a:solidFill>
                  <a:srgbClr val="1F497D"/>
                </a:solidFill>
                <a:latin typeface="B Futura Bold" charset="0"/>
                <a:ea typeface="ヒラギノ角ゴ ProN W6" panose="020B0300000000000000" pitchFamily="34" charset="-128"/>
              </a:rPr>
              <a:t>s definisjon av helse</a:t>
            </a:r>
            <a:endParaRPr lang="nb-NO" altLang="nb-NO" sz="4800" i="1" dirty="0">
              <a:solidFill>
                <a:srgbClr val="1F497D"/>
              </a:solidFill>
              <a:latin typeface="B Futura Bold" charset="0"/>
              <a:ea typeface="ヒラギノ角ゴ ProN W6" panose="020B0300000000000000" pitchFamily="34" charset="-128"/>
            </a:endParaRPr>
          </a:p>
        </p:txBody>
      </p:sp>
      <p:sp>
        <p:nvSpPr>
          <p:cNvPr id="12291" name="Rectangle 3">
            <a:extLst>
              <a:ext uri="{FF2B5EF4-FFF2-40B4-BE49-F238E27FC236}">
                <a16:creationId xmlns:a16="http://schemas.microsoft.com/office/drawing/2014/main" id="{750F31D3-E02C-144F-9620-6236503B63C2}"/>
              </a:ext>
            </a:extLst>
          </p:cNvPr>
          <p:cNvSpPr>
            <a:spLocks noGrp="1"/>
          </p:cNvSpPr>
          <p:nvPr>
            <p:ph idx="1"/>
          </p:nvPr>
        </p:nvSpPr>
        <p:spPr>
          <a:xfrm>
            <a:off x="1018307" y="1932256"/>
            <a:ext cx="10155385" cy="4648659"/>
          </a:xfrm>
        </p:spPr>
        <p:txBody>
          <a:bodyPr/>
          <a:lstStyle/>
          <a:p>
            <a:pPr marL="126146" indent="0">
              <a:lnSpc>
                <a:spcPct val="150000"/>
              </a:lnSpc>
              <a:buNone/>
            </a:pPr>
            <a:r>
              <a:rPr lang="ja-JP" altLang="nb-NO" sz="2800" b="1">
                <a:solidFill>
                  <a:srgbClr val="404040"/>
                </a:solidFill>
                <a:latin typeface="Futura Book" panose="020B0602020204020303" pitchFamily="34" charset="-79"/>
                <a:ea typeface="ヒラギノ角ゴ ProN W3" panose="020B0300000000000000" pitchFamily="34" charset="-128"/>
              </a:rPr>
              <a:t>”</a:t>
            </a:r>
            <a:r>
              <a:rPr lang="nb-NO" altLang="ja-JP" sz="2800" b="1" dirty="0">
                <a:solidFill>
                  <a:srgbClr val="404040"/>
                </a:solidFill>
                <a:latin typeface="Futura Book" panose="020B0602020204020303" pitchFamily="34" charset="-79"/>
                <a:ea typeface="ヒラギノ角ゴ ProN W3" panose="020B0300000000000000" pitchFamily="34" charset="-128"/>
              </a:rPr>
              <a:t>Helse = fravær av smerte og ubehag</a:t>
            </a:r>
            <a:r>
              <a:rPr lang="ja-JP" altLang="nb-NO" sz="2800" b="1">
                <a:solidFill>
                  <a:srgbClr val="404040"/>
                </a:solidFill>
                <a:latin typeface="Futura Book" panose="020B0602020204020303" pitchFamily="34" charset="-79"/>
                <a:ea typeface="ヒラギノ角ゴ ProN W3" panose="020B0300000000000000" pitchFamily="34" charset="-128"/>
              </a:rPr>
              <a:t>“</a:t>
            </a:r>
            <a:endParaRPr lang="nb-NO" altLang="ja-JP" sz="2800" b="1" dirty="0">
              <a:solidFill>
                <a:srgbClr val="404040"/>
              </a:solidFill>
              <a:latin typeface="Futura Book" panose="020B0602020204020303" pitchFamily="34" charset="-79"/>
              <a:ea typeface="ヒラギノ角ゴ ProN W3" panose="020B0300000000000000" pitchFamily="34" charset="-128"/>
            </a:endParaRPr>
          </a:p>
          <a:p>
            <a:pPr marL="126146" indent="0">
              <a:lnSpc>
                <a:spcPct val="150000"/>
              </a:lnSpc>
              <a:buNone/>
            </a:pPr>
            <a:endParaRPr lang="nb-NO" altLang="nb-NO" sz="800" b="1" dirty="0">
              <a:solidFill>
                <a:srgbClr val="404040"/>
              </a:solidFill>
              <a:latin typeface="Futura Book" panose="020B0602020204020303" pitchFamily="34" charset="-79"/>
              <a:ea typeface="ヒラギノ角ゴ ProN W3" panose="020B0300000000000000" pitchFamily="34" charset="-128"/>
            </a:endParaRPr>
          </a:p>
          <a:p>
            <a:pPr marL="126146" indent="0">
              <a:lnSpc>
                <a:spcPct val="150000"/>
              </a:lnSpc>
              <a:buFont typeface="Wingdings" pitchFamily="2" charset="2"/>
              <a:buChar char="Ø"/>
            </a:pPr>
            <a:r>
              <a:rPr lang="nb-NO" altLang="nb-NO" sz="2800" dirty="0">
                <a:solidFill>
                  <a:srgbClr val="404040"/>
                </a:solidFill>
                <a:latin typeface="Futura Book" panose="020B0602020204020303" pitchFamily="34" charset="-79"/>
                <a:ea typeface="ヒラギノ角ゴ ProN W3" panose="020B0300000000000000" pitchFamily="34" charset="-128"/>
                <a:sym typeface="Wingdings" pitchFamily="2" charset="2"/>
              </a:rPr>
              <a:t>Definisjonen gjenspeiler vårt kulturelle forhold til opplevelse av smerte</a:t>
            </a:r>
          </a:p>
          <a:p>
            <a:pPr marL="126146" indent="0">
              <a:lnSpc>
                <a:spcPct val="150000"/>
              </a:lnSpc>
              <a:buFont typeface="Wingdings" pitchFamily="2" charset="2"/>
              <a:buChar char="Ø"/>
            </a:pPr>
            <a:r>
              <a:rPr lang="nb-NO" altLang="nb-NO" sz="2800" dirty="0">
                <a:solidFill>
                  <a:srgbClr val="404040"/>
                </a:solidFill>
                <a:latin typeface="Futura Book" panose="020B0602020204020303" pitchFamily="34" charset="-79"/>
                <a:ea typeface="ヒラギノ角ゴ ProN W3" panose="020B0300000000000000" pitchFamily="34" charset="-128"/>
              </a:rPr>
              <a:t>Definisjonen representerer en helsepolitisk føring </a:t>
            </a:r>
          </a:p>
          <a:p>
            <a:pPr marL="126146" indent="0">
              <a:lnSpc>
                <a:spcPct val="150000"/>
              </a:lnSpc>
              <a:buFont typeface="Wingdings" pitchFamily="2" charset="2"/>
              <a:buChar char="Ø"/>
            </a:pPr>
            <a:r>
              <a:rPr lang="nb-NO" altLang="nb-NO" sz="2800" dirty="0">
                <a:solidFill>
                  <a:srgbClr val="404040"/>
                </a:solidFill>
                <a:latin typeface="Futura Book" panose="020B0602020204020303" pitchFamily="34" charset="-79"/>
                <a:ea typeface="ヒラギノ角ゴ ProN W3" panose="020B0300000000000000" pitchFamily="34" charset="-128"/>
              </a:rPr>
              <a:t>Helsepersonells oppgave er å redusere, og aller helst fjerne, smerte og ubehag</a:t>
            </a:r>
          </a:p>
        </p:txBody>
      </p:sp>
    </p:spTree>
    <p:extLst>
      <p:ext uri="{BB962C8B-B14F-4D97-AF65-F5344CB8AC3E}">
        <p14:creationId xmlns:p14="http://schemas.microsoft.com/office/powerpoint/2010/main" val="3511166321"/>
      </p:ext>
    </p:extLst>
  </p:cSld>
  <p:clrMapOvr>
    <a:masterClrMapping/>
  </p:clrMapOvr>
  <p:transition>
    <p:wipe dir="d"/>
  </p:transition>
</p:sld>
</file>

<file path=ppt/theme/theme1.xml><?xml version="1.0" encoding="utf-8"?>
<a:theme xmlns:a="http://schemas.openxmlformats.org/drawingml/2006/main" name="Samhandling med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Samhandling med data</Template>
  <TotalTime>15782</TotalTime>
  <Words>2810</Words>
  <Application>Microsoft Office PowerPoint</Application>
  <PresentationFormat>Widescreen</PresentationFormat>
  <Paragraphs>519</Paragraphs>
  <Slides>37</Slides>
  <Notes>9</Notes>
  <HiddenSlides>1</HiddenSlides>
  <MMClips>0</MMClips>
  <ScaleCrop>false</ScaleCrop>
  <HeadingPairs>
    <vt:vector size="6" baseType="variant">
      <vt:variant>
        <vt:lpstr>Brukte skrifter</vt:lpstr>
      </vt:variant>
      <vt:variant>
        <vt:i4>24</vt:i4>
      </vt:variant>
      <vt:variant>
        <vt:lpstr>Tema</vt:lpstr>
      </vt:variant>
      <vt:variant>
        <vt:i4>2</vt:i4>
      </vt:variant>
      <vt:variant>
        <vt:lpstr>Lysbildetitler</vt:lpstr>
      </vt:variant>
      <vt:variant>
        <vt:i4>37</vt:i4>
      </vt:variant>
    </vt:vector>
  </HeadingPairs>
  <TitlesOfParts>
    <vt:vector size="63" baseType="lpstr">
      <vt:lpstr>Microsoft YaHei</vt:lpstr>
      <vt:lpstr>ＭＳ Ｐゴシック</vt:lpstr>
      <vt:lpstr>Arial</vt:lpstr>
      <vt:lpstr>Arial Black</vt:lpstr>
      <vt:lpstr>Arial Hebrew</vt:lpstr>
      <vt:lpstr>Ayuthaya</vt:lpstr>
      <vt:lpstr>B Futura Bold</vt:lpstr>
      <vt:lpstr>Calibri</vt:lpstr>
      <vt:lpstr>Calibri Light</vt:lpstr>
      <vt:lpstr>Cambria</vt:lpstr>
      <vt:lpstr>Comic Sans MS</vt:lpstr>
      <vt:lpstr>Futura Book</vt:lpstr>
      <vt:lpstr>GillSans</vt:lpstr>
      <vt:lpstr>Lucida Sans</vt:lpstr>
      <vt:lpstr>Mangal</vt:lpstr>
      <vt:lpstr>NewsGothicMT</vt:lpstr>
      <vt:lpstr>NewsGothicMT-Bold</vt:lpstr>
      <vt:lpstr>Systemfont normal</vt:lpstr>
      <vt:lpstr>Times</vt:lpstr>
      <vt:lpstr>Times New Roman</vt:lpstr>
      <vt:lpstr>Verdana</vt:lpstr>
      <vt:lpstr>Wingdings</vt:lpstr>
      <vt:lpstr>ヒラギノ角ゴ ProN W3</vt:lpstr>
      <vt:lpstr>ヒラギノ角ゴ ProN W6</vt:lpstr>
      <vt:lpstr>Samhandling med data</vt:lpstr>
      <vt:lpstr>Office-tema</vt:lpstr>
      <vt:lpstr> Basal eksponeringsterapi  En personsentrert, rettighetsbasert og recovery-orientert behandlingstilnærming til psykiske helseutfordringer  </vt:lpstr>
      <vt:lpstr>PowerPoint-presentasjon</vt:lpstr>
      <vt:lpstr>En hårete ambisjon</vt:lpstr>
      <vt:lpstr>Den primære målgruppen for BET døgnbehandling</vt:lpstr>
      <vt:lpstr>PowerPoint-presentasjon</vt:lpstr>
      <vt:lpstr>PowerPoint-presentasjon</vt:lpstr>
      <vt:lpstr>The WHO Mental Health Action Plan 2020–2030 </vt:lpstr>
      <vt:lpstr>Rettighets - og recoverybasert behandling. Hva gjør vi i BET som WHO vil ha mer av?</vt:lpstr>
      <vt:lpstr>WHO’s definisjon av helse</vt:lpstr>
      <vt:lpstr>PowerPoint-presentasjon</vt:lpstr>
      <vt:lpstr>To og to-summing i 1. min </vt:lpstr>
      <vt:lpstr>«et veikart for å avvikle institusjonalisering og tvangsinnleggelser i behandling»:  Forholdet til smerte er problemet Endre forholdet til smerte er løsningen   I</vt:lpstr>
      <vt:lpstr>Sitater: tidligere pasienter</vt:lpstr>
      <vt:lpstr>Veien mot autonomi går gjennom  – og sammen med smerten</vt:lpstr>
      <vt:lpstr>Gradert eksponering - flooding</vt:lpstr>
      <vt:lpstr> «et veikart for å avvikle institusjonalisering og tvangsinnleggelser i behandling»:  Endre forholdet til smerte   II</vt:lpstr>
      <vt:lpstr>Redusert bruk av tvang (Tidsskrift for norsk psykologforening, 2016)</vt:lpstr>
      <vt:lpstr>KYR-studien: Endringer i § 4 tvangsvedtak </vt:lpstr>
      <vt:lpstr>Medication costs (n=all patients at the ward)</vt:lpstr>
      <vt:lpstr>Marginaliserende samhandling med hjelpeapparatet</vt:lpstr>
      <vt:lpstr>PowerPoint-presentasjon</vt:lpstr>
      <vt:lpstr>PowerPoint-presentasjon</vt:lpstr>
      <vt:lpstr>Komplementær Ytre Regulering (KYR) som sikker base  </vt:lpstr>
      <vt:lpstr>Endre forholdet til smerte   III</vt:lpstr>
      <vt:lpstr>PowerPoint-presentasjon</vt:lpstr>
      <vt:lpstr>Forskning viser at</vt:lpstr>
      <vt:lpstr>Feedback Basert Kollegaveiledning (FBK) </vt:lpstr>
      <vt:lpstr>C: Avgrenset bekreftende kommunikasjon</vt:lpstr>
      <vt:lpstr>Sitat: tidligere pasient</vt:lpstr>
      <vt:lpstr>Summing, to og to 2 min</vt:lpstr>
      <vt:lpstr>BET – å la ansvaret ligge hos pasienten gjennom 5 faser</vt:lpstr>
      <vt:lpstr>«BET – ikke bra for meg»</vt:lpstr>
      <vt:lpstr>Personsentrert, rettighetsbasert  og recovery-orientert behandling  uavhengig av terapeutisk modell</vt:lpstr>
      <vt:lpstr>PowerPoint-presentasjon</vt:lpstr>
      <vt:lpstr>Podcaster og informative lenker</vt:lpstr>
      <vt:lpstr>PowerPoint-presentasjon</vt:lpstr>
      <vt:lpstr>Litteratur om BET tilgjengelig på internett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Kommunikasjonsverktøy</dc:title>
  <dc:creator>Didrik Heggdal</dc:creator>
  <cp:lastModifiedBy>Bodil Skiaker</cp:lastModifiedBy>
  <cp:revision>156</cp:revision>
  <cp:lastPrinted>2019-10-09T18:41:40Z</cp:lastPrinted>
  <dcterms:created xsi:type="dcterms:W3CDTF">2019-09-09T05:23:15Z</dcterms:created>
  <dcterms:modified xsi:type="dcterms:W3CDTF">2022-10-25T07:14:54Z</dcterms:modified>
</cp:coreProperties>
</file>